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407" r:id="rId3"/>
    <p:sldId id="439" r:id="rId4"/>
    <p:sldId id="259" r:id="rId5"/>
    <p:sldId id="260" r:id="rId6"/>
    <p:sldId id="262" r:id="rId7"/>
    <p:sldId id="263" r:id="rId8"/>
    <p:sldId id="264" r:id="rId9"/>
    <p:sldId id="266" r:id="rId10"/>
    <p:sldId id="267" r:id="rId11"/>
    <p:sldId id="268" r:id="rId12"/>
    <p:sldId id="269" r:id="rId13"/>
    <p:sldId id="270" r:id="rId14"/>
    <p:sldId id="271" r:id="rId15"/>
    <p:sldId id="273" r:id="rId16"/>
    <p:sldId id="274" r:id="rId17"/>
    <p:sldId id="275" r:id="rId18"/>
    <p:sldId id="278" r:id="rId19"/>
    <p:sldId id="440" r:id="rId20"/>
    <p:sldId id="282" r:id="rId21"/>
    <p:sldId id="287" r:id="rId22"/>
    <p:sldId id="444" r:id="rId23"/>
    <p:sldId id="288" r:id="rId24"/>
    <p:sldId id="289" r:id="rId25"/>
    <p:sldId id="411" r:id="rId26"/>
    <p:sldId id="408" r:id="rId27"/>
    <p:sldId id="413" r:id="rId28"/>
    <p:sldId id="412" r:id="rId29"/>
    <p:sldId id="415" r:id="rId30"/>
    <p:sldId id="416" r:id="rId31"/>
    <p:sldId id="414" r:id="rId32"/>
    <p:sldId id="445" r:id="rId33"/>
    <p:sldId id="446" r:id="rId34"/>
    <p:sldId id="420" r:id="rId35"/>
    <p:sldId id="419" r:id="rId36"/>
    <p:sldId id="421" r:id="rId37"/>
    <p:sldId id="423" r:id="rId38"/>
    <p:sldId id="427" r:id="rId39"/>
    <p:sldId id="424" r:id="rId40"/>
    <p:sldId id="428" r:id="rId41"/>
    <p:sldId id="429" r:id="rId42"/>
    <p:sldId id="435" r:id="rId43"/>
    <p:sldId id="434" r:id="rId44"/>
    <p:sldId id="433" r:id="rId45"/>
    <p:sldId id="425" r:id="rId46"/>
    <p:sldId id="447" r:id="rId47"/>
    <p:sldId id="448" r:id="rId48"/>
    <p:sldId id="426" r:id="rId49"/>
    <p:sldId id="409" r:id="rId50"/>
    <p:sldId id="449" r:id="rId51"/>
  </p:sldIdLst>
  <p:sldSz cx="12192000" cy="6858000"/>
  <p:notesSz cx="10233025" cy="710247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52" autoAdjust="0"/>
  </p:normalViewPr>
  <p:slideViewPr>
    <p:cSldViewPr snapToGrid="0">
      <p:cViewPr varScale="1">
        <p:scale>
          <a:sx n="64" d="100"/>
          <a:sy n="64" d="100"/>
        </p:scale>
        <p:origin x="64" y="44"/>
      </p:cViewPr>
      <p:guideLst/>
    </p:cSldViewPr>
  </p:slideViewPr>
  <p:notesTextViewPr>
    <p:cViewPr>
      <p:scale>
        <a:sx n="100" d="100"/>
        <a:sy n="100" d="100"/>
      </p:scale>
      <p:origin x="0" y="0"/>
    </p:cViewPr>
  </p:notesTextViewPr>
  <p:sorterViewPr>
    <p:cViewPr>
      <p:scale>
        <a:sx n="75" d="100"/>
        <a:sy n="75" d="100"/>
      </p:scale>
      <p:origin x="0" y="-65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435426" cy="355522"/>
          </a:xfrm>
          <a:prstGeom prst="rect">
            <a:avLst/>
          </a:prstGeom>
        </p:spPr>
        <p:txBody>
          <a:bodyPr vert="horz" lIns="94778" tIns="47389" rIns="94778" bIns="47389"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795211" y="1"/>
            <a:ext cx="4435426" cy="355522"/>
          </a:xfrm>
          <a:prstGeom prst="rect">
            <a:avLst/>
          </a:prstGeom>
        </p:spPr>
        <p:txBody>
          <a:bodyPr vert="horz" lIns="94778" tIns="47389" rIns="94778" bIns="47389" rtlCol="0"/>
          <a:lstStyle>
            <a:lvl1pPr algn="r">
              <a:defRPr sz="1200"/>
            </a:lvl1pPr>
          </a:lstStyle>
          <a:p>
            <a:fld id="{818ACBEB-6700-4486-8C9D-A04A66F0D52E}" type="datetimeFigureOut">
              <a:rPr kumimoji="1" lang="ja-JP" altLang="en-US" smtClean="0"/>
              <a:t>2017/6/5</a:t>
            </a:fld>
            <a:endParaRPr kumimoji="1" lang="ja-JP" altLang="en-US"/>
          </a:p>
        </p:txBody>
      </p:sp>
      <p:sp>
        <p:nvSpPr>
          <p:cNvPr id="4" name="フッター プレースホルダー 3"/>
          <p:cNvSpPr>
            <a:spLocks noGrp="1"/>
          </p:cNvSpPr>
          <p:nvPr>
            <p:ph type="ftr" sz="quarter" idx="2"/>
          </p:nvPr>
        </p:nvSpPr>
        <p:spPr>
          <a:xfrm>
            <a:off x="1" y="6746953"/>
            <a:ext cx="4435426" cy="355522"/>
          </a:xfrm>
          <a:prstGeom prst="rect">
            <a:avLst/>
          </a:prstGeom>
        </p:spPr>
        <p:txBody>
          <a:bodyPr vert="horz" lIns="94778" tIns="47389" rIns="94778" bIns="47389"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795211" y="6746953"/>
            <a:ext cx="4435426" cy="355522"/>
          </a:xfrm>
          <a:prstGeom prst="rect">
            <a:avLst/>
          </a:prstGeom>
        </p:spPr>
        <p:txBody>
          <a:bodyPr vert="horz" lIns="94778" tIns="47389" rIns="94778" bIns="47389" rtlCol="0" anchor="b"/>
          <a:lstStyle>
            <a:lvl1pPr algn="r">
              <a:defRPr sz="1200"/>
            </a:lvl1pPr>
          </a:lstStyle>
          <a:p>
            <a:fld id="{9D1FC386-7E29-4BD8-8957-0C4A93148BE3}" type="slidenum">
              <a:rPr kumimoji="1" lang="ja-JP" altLang="en-US" smtClean="0"/>
              <a:t>‹#›</a:t>
            </a:fld>
            <a:endParaRPr kumimoji="1" lang="ja-JP" altLang="en-US"/>
          </a:p>
        </p:txBody>
      </p:sp>
    </p:spTree>
    <p:extLst>
      <p:ext uri="{BB962C8B-B14F-4D97-AF65-F5344CB8AC3E}">
        <p14:creationId xmlns:p14="http://schemas.microsoft.com/office/powerpoint/2010/main" val="3263531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434311" cy="356357"/>
          </a:xfrm>
          <a:prstGeom prst="rect">
            <a:avLst/>
          </a:prstGeom>
        </p:spPr>
        <p:txBody>
          <a:bodyPr vert="horz" lIns="94778" tIns="47389" rIns="94778" bIns="47389" rtlCol="0"/>
          <a:lstStyle>
            <a:lvl1pPr algn="l">
              <a:defRPr sz="1200"/>
            </a:lvl1pPr>
          </a:lstStyle>
          <a:p>
            <a:endParaRPr kumimoji="1" lang="ja-JP" altLang="en-US"/>
          </a:p>
        </p:txBody>
      </p:sp>
      <p:sp>
        <p:nvSpPr>
          <p:cNvPr id="3" name="日付プレースホルダー 2"/>
          <p:cNvSpPr>
            <a:spLocks noGrp="1"/>
          </p:cNvSpPr>
          <p:nvPr>
            <p:ph type="dt" idx="1"/>
          </p:nvPr>
        </p:nvSpPr>
        <p:spPr>
          <a:xfrm>
            <a:off x="5796348" y="0"/>
            <a:ext cx="4434311" cy="356357"/>
          </a:xfrm>
          <a:prstGeom prst="rect">
            <a:avLst/>
          </a:prstGeom>
        </p:spPr>
        <p:txBody>
          <a:bodyPr vert="horz" lIns="94778" tIns="47389" rIns="94778" bIns="47389" rtlCol="0"/>
          <a:lstStyle>
            <a:lvl1pPr algn="r">
              <a:defRPr sz="1200"/>
            </a:lvl1pPr>
          </a:lstStyle>
          <a:p>
            <a:fld id="{9A63B878-D584-476A-807C-6707008F4EBE}" type="datetimeFigureOut">
              <a:rPr kumimoji="1" lang="ja-JP" altLang="en-US" smtClean="0"/>
              <a:t>2017/6/5</a:t>
            </a:fld>
            <a:endParaRPr kumimoji="1" lang="ja-JP" altLang="en-US"/>
          </a:p>
        </p:txBody>
      </p:sp>
      <p:sp>
        <p:nvSpPr>
          <p:cNvPr id="4" name="スライド イメージ プレースホルダー 3"/>
          <p:cNvSpPr>
            <a:spLocks noGrp="1" noRot="1" noChangeAspect="1"/>
          </p:cNvSpPr>
          <p:nvPr>
            <p:ph type="sldImg" idx="2"/>
          </p:nvPr>
        </p:nvSpPr>
        <p:spPr>
          <a:xfrm>
            <a:off x="2987675" y="889000"/>
            <a:ext cx="4257675" cy="2395538"/>
          </a:xfrm>
          <a:prstGeom prst="rect">
            <a:avLst/>
          </a:prstGeom>
          <a:noFill/>
          <a:ln w="12700">
            <a:solidFill>
              <a:prstClr val="black"/>
            </a:solidFill>
          </a:ln>
        </p:spPr>
        <p:txBody>
          <a:bodyPr vert="horz" lIns="94778" tIns="47389" rIns="94778" bIns="47389" rtlCol="0" anchor="ctr"/>
          <a:lstStyle/>
          <a:p>
            <a:endParaRPr lang="ja-JP" altLang="en-US"/>
          </a:p>
        </p:txBody>
      </p:sp>
      <p:sp>
        <p:nvSpPr>
          <p:cNvPr id="5" name="ノート プレースホルダー 4"/>
          <p:cNvSpPr>
            <a:spLocks noGrp="1"/>
          </p:cNvSpPr>
          <p:nvPr>
            <p:ph type="body" sz="quarter" idx="3"/>
          </p:nvPr>
        </p:nvSpPr>
        <p:spPr>
          <a:xfrm>
            <a:off x="1023304" y="3418067"/>
            <a:ext cx="8186420" cy="2796600"/>
          </a:xfrm>
          <a:prstGeom prst="rect">
            <a:avLst/>
          </a:prstGeom>
        </p:spPr>
        <p:txBody>
          <a:bodyPr vert="horz" lIns="94778" tIns="47389" rIns="94778" bIns="47389"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746119"/>
            <a:ext cx="4434311" cy="356357"/>
          </a:xfrm>
          <a:prstGeom prst="rect">
            <a:avLst/>
          </a:prstGeom>
        </p:spPr>
        <p:txBody>
          <a:bodyPr vert="horz" lIns="94778" tIns="47389" rIns="94778" bIns="47389"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796348" y="6746119"/>
            <a:ext cx="4434311" cy="356357"/>
          </a:xfrm>
          <a:prstGeom prst="rect">
            <a:avLst/>
          </a:prstGeom>
        </p:spPr>
        <p:txBody>
          <a:bodyPr vert="horz" lIns="94778" tIns="47389" rIns="94778" bIns="47389" rtlCol="0" anchor="b"/>
          <a:lstStyle>
            <a:lvl1pPr algn="r">
              <a:defRPr sz="1200"/>
            </a:lvl1pPr>
          </a:lstStyle>
          <a:p>
            <a:fld id="{FF0CEE49-F5CB-4C17-B718-1A53636D117C}" type="slidenum">
              <a:rPr kumimoji="1" lang="ja-JP" altLang="en-US" smtClean="0"/>
              <a:t>‹#›</a:t>
            </a:fld>
            <a:endParaRPr kumimoji="1" lang="ja-JP" altLang="en-US"/>
          </a:p>
        </p:txBody>
      </p:sp>
    </p:spTree>
    <p:extLst>
      <p:ext uri="{BB962C8B-B14F-4D97-AF65-F5344CB8AC3E}">
        <p14:creationId xmlns:p14="http://schemas.microsoft.com/office/powerpoint/2010/main" val="64963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2</a:t>
            </a:fld>
            <a:endParaRPr kumimoji="1" lang="ja-JP" altLang="en-US"/>
          </a:p>
        </p:txBody>
      </p:sp>
    </p:spTree>
    <p:extLst>
      <p:ext uri="{BB962C8B-B14F-4D97-AF65-F5344CB8AC3E}">
        <p14:creationId xmlns:p14="http://schemas.microsoft.com/office/powerpoint/2010/main" val="781343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r &lt;- 0.3; K &lt;- 100; </a:t>
            </a:r>
          </a:p>
          <a:p>
            <a:r>
              <a:rPr lang="en-US" altLang="ja-JP" dirty="0"/>
              <a:t>Nm &lt;- matrix(NA, 50, 6) # </a:t>
            </a:r>
            <a:r>
              <a:rPr lang="ja-JP" altLang="en-US" dirty="0"/>
              <a:t>空の</a:t>
            </a:r>
            <a:r>
              <a:rPr lang="en-US" altLang="ja-JP" dirty="0"/>
              <a:t>10</a:t>
            </a:r>
            <a:r>
              <a:rPr lang="ja-JP" altLang="en-US" dirty="0"/>
              <a:t>行</a:t>
            </a:r>
            <a:r>
              <a:rPr lang="en-US" altLang="ja-JP" dirty="0"/>
              <a:t>50</a:t>
            </a:r>
            <a:r>
              <a:rPr lang="ja-JP" altLang="en-US" dirty="0"/>
              <a:t>列の行列 </a:t>
            </a:r>
            <a:endParaRPr lang="en-US" altLang="ja-JP" dirty="0"/>
          </a:p>
          <a:p>
            <a:r>
              <a:rPr lang="en-US" altLang="ja-JP" dirty="0"/>
              <a:t>Nm[1, ] &lt;- K # 1</a:t>
            </a:r>
            <a:r>
              <a:rPr lang="ja-JP" altLang="en-US" dirty="0"/>
              <a:t>年</a:t>
            </a:r>
            <a:r>
              <a:rPr lang="ja-JP" altLang="en-US" dirty="0" err="1"/>
              <a:t>めは</a:t>
            </a:r>
            <a:r>
              <a:rPr lang="en-US" altLang="ja-JP" dirty="0"/>
              <a:t>K(</a:t>
            </a:r>
            <a:r>
              <a:rPr lang="ja-JP" altLang="en-US" dirty="0"/>
              <a:t>環境収容量</a:t>
            </a:r>
            <a:r>
              <a:rPr lang="en-US" altLang="ja-JP" dirty="0"/>
              <a:t>)</a:t>
            </a:r>
            <a:r>
              <a:rPr lang="ja-JP" altLang="en-US" dirty="0"/>
              <a:t>からスタート</a:t>
            </a:r>
            <a:endParaRPr lang="en-US" altLang="ja-JP" dirty="0"/>
          </a:p>
          <a:p>
            <a:r>
              <a:rPr lang="en-US" altLang="ja-JP" dirty="0"/>
              <a:t>F &lt;- c(0.05,0.1,0.15,0.2,0.25,0.3)   # </a:t>
            </a:r>
            <a:r>
              <a:rPr lang="ja-JP" altLang="en-US" dirty="0"/>
              <a:t>漁獲率を徐々に変える</a:t>
            </a:r>
            <a:endParaRPr lang="en-US" altLang="ja-JP" dirty="0"/>
          </a:p>
          <a:p>
            <a:r>
              <a:rPr lang="en-US" altLang="ja-JP" dirty="0"/>
              <a:t>for(j in 1:6){   </a:t>
            </a:r>
          </a:p>
          <a:p>
            <a:r>
              <a:rPr lang="en-US" altLang="ja-JP" dirty="0"/>
              <a:t>   for(t in 1:49){</a:t>
            </a:r>
          </a:p>
          <a:p>
            <a:r>
              <a:rPr lang="en-US" altLang="ja-JP" dirty="0"/>
              <a:t>        Nm[t+1, j] &lt;- (Nm[t, j] + r*Nm[t, j]*(1-Nm[t, j]/K)</a:t>
            </a:r>
            <a:r>
              <a:rPr lang="en-US" altLang="ja-JP" dirty="0">
                <a:solidFill>
                  <a:srgbClr val="FF0000"/>
                </a:solidFill>
              </a:rPr>
              <a:t>-Nm[</a:t>
            </a:r>
            <a:r>
              <a:rPr lang="en-US" altLang="ja-JP" dirty="0" err="1">
                <a:solidFill>
                  <a:srgbClr val="FF0000"/>
                </a:solidFill>
              </a:rPr>
              <a:t>t,j</a:t>
            </a:r>
            <a:r>
              <a:rPr lang="en-US" altLang="ja-JP" dirty="0">
                <a:solidFill>
                  <a:srgbClr val="FF0000"/>
                </a:solidFill>
              </a:rPr>
              <a:t>]*F[j])*</a:t>
            </a:r>
            <a:r>
              <a:rPr lang="en-US" altLang="ja-JP" dirty="0" err="1">
                <a:solidFill>
                  <a:srgbClr val="FF0000"/>
                </a:solidFill>
              </a:rPr>
              <a:t>exp</a:t>
            </a:r>
            <a:r>
              <a:rPr lang="en-US" altLang="ja-JP" dirty="0">
                <a:solidFill>
                  <a:srgbClr val="FF0000"/>
                </a:solidFill>
              </a:rPr>
              <a:t>(</a:t>
            </a:r>
            <a:r>
              <a:rPr lang="en-US" altLang="ja-JP" u="sng" dirty="0" err="1">
                <a:solidFill>
                  <a:srgbClr val="FF0000"/>
                </a:solidFill>
              </a:rPr>
              <a:t>rnorm</a:t>
            </a:r>
            <a:r>
              <a:rPr lang="en-US" altLang="ja-JP" u="sng" dirty="0">
                <a:solidFill>
                  <a:srgbClr val="FF0000"/>
                </a:solidFill>
              </a:rPr>
              <a:t>(1,0,0.2)</a:t>
            </a:r>
            <a:r>
              <a:rPr lang="en-US" altLang="ja-JP" dirty="0">
                <a:solidFill>
                  <a:srgbClr val="FF0000"/>
                </a:solidFill>
              </a:rPr>
              <a:t>)</a:t>
            </a:r>
          </a:p>
          <a:p>
            <a:r>
              <a:rPr lang="en-US" altLang="ja-JP" dirty="0">
                <a:solidFill>
                  <a:srgbClr val="FF0000"/>
                </a:solidFill>
              </a:rPr>
              <a:t>	</a:t>
            </a:r>
            <a:r>
              <a:rPr lang="en-US" altLang="ja-JP" dirty="0"/>
              <a:t> if(Nm[t+1, j]&lt; 0) Nm[t+1, j] &lt;- 0</a:t>
            </a:r>
          </a:p>
          <a:p>
            <a:r>
              <a:rPr lang="en-US" altLang="ja-JP" dirty="0"/>
              <a:t>}}</a:t>
            </a:r>
          </a:p>
          <a:p>
            <a:pPr lvl="0">
              <a:defRPr/>
            </a:pPr>
            <a:r>
              <a:rPr lang="en-US" altLang="ja-JP" dirty="0" err="1"/>
              <a:t>matplot</a:t>
            </a:r>
            <a:r>
              <a:rPr lang="en-US" altLang="ja-JP" dirty="0"/>
              <a:t>(Nm, type="b", </a:t>
            </a:r>
            <a:r>
              <a:rPr lang="en-US" altLang="ja-JP" dirty="0" err="1"/>
              <a:t>pch</a:t>
            </a:r>
            <a:r>
              <a:rPr lang="en-US" altLang="ja-JP" dirty="0"/>
              <a:t>=1:6, col=c(2,2,2,1,1,1))</a:t>
            </a:r>
          </a:p>
          <a:p>
            <a:pPr lvl="0">
              <a:defRPr/>
            </a:pPr>
            <a:r>
              <a:rPr lang="en-US" altLang="ja-JP" dirty="0"/>
              <a:t>legend("</a:t>
            </a:r>
            <a:r>
              <a:rPr lang="en-US" altLang="ja-JP" dirty="0" err="1"/>
              <a:t>bottomleft</a:t>
            </a:r>
            <a:r>
              <a:rPr lang="en-US" altLang="ja-JP" dirty="0"/>
              <a:t>", legend=F, </a:t>
            </a:r>
            <a:r>
              <a:rPr lang="en-US" altLang="ja-JP" dirty="0" err="1"/>
              <a:t>pch</a:t>
            </a:r>
            <a:r>
              <a:rPr lang="en-US" altLang="ja-JP" dirty="0"/>
              <a:t>=1:6,col=c(2,2,2,1,1,1),</a:t>
            </a:r>
            <a:r>
              <a:rPr lang="en-US" altLang="ja-JP" dirty="0" err="1"/>
              <a:t>ncol</a:t>
            </a:r>
            <a:r>
              <a:rPr lang="en-US" altLang="ja-JP" dirty="0"/>
              <a:t>=3, title="</a:t>
            </a:r>
            <a:r>
              <a:rPr lang="ja-JP" altLang="en-US" dirty="0"/>
              <a:t>漁獲率</a:t>
            </a:r>
            <a:r>
              <a:rPr lang="en-US" altLang="ja-JP" dirty="0"/>
              <a:t>",</a:t>
            </a:r>
            <a:r>
              <a:rPr lang="en-US" altLang="ja-JP" dirty="0" err="1"/>
              <a:t>bg</a:t>
            </a:r>
            <a:r>
              <a:rPr lang="en-US" altLang="ja-JP" dirty="0"/>
              <a:t>="white")</a:t>
            </a:r>
            <a:endParaRPr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42</a:t>
            </a:fld>
            <a:endParaRPr kumimoji="1" lang="ja-JP" altLang="en-US"/>
          </a:p>
        </p:txBody>
      </p:sp>
    </p:spTree>
    <p:extLst>
      <p:ext uri="{BB962C8B-B14F-4D97-AF65-F5344CB8AC3E}">
        <p14:creationId xmlns:p14="http://schemas.microsoft.com/office/powerpoint/2010/main" val="236095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r &lt;- 0.3; K &lt;- 100; </a:t>
            </a:r>
          </a:p>
          <a:p>
            <a:pPr defTabSz="947776">
              <a:defRPr/>
            </a:pPr>
            <a:r>
              <a:rPr lang="en-US" altLang="ja-JP" dirty="0"/>
              <a:t>sigma &lt;-</a:t>
            </a:r>
            <a:r>
              <a:rPr lang="en-US" altLang="ja-JP" baseline="0" dirty="0"/>
              <a:t> c(0.2, 0.35, 0.5)</a:t>
            </a:r>
          </a:p>
          <a:p>
            <a:pPr defTabSz="947776">
              <a:defRPr/>
            </a:pPr>
            <a:r>
              <a:rPr lang="en-US" altLang="ja-JP" dirty="0"/>
              <a:t>F &lt;- c(0.05,0.1,0.15,0.2,0.25,0.3)</a:t>
            </a:r>
          </a:p>
          <a:p>
            <a:r>
              <a:rPr lang="en-US" altLang="ja-JP" dirty="0" err="1"/>
              <a:t>ext.probs</a:t>
            </a:r>
            <a:r>
              <a:rPr lang="en-US" altLang="ja-JP" dirty="0"/>
              <a:t> &lt;- matrix(0,length(F),length(sigma))</a:t>
            </a:r>
          </a:p>
          <a:p>
            <a:pPr defTabSz="947776">
              <a:defRPr/>
            </a:pPr>
            <a:r>
              <a:rPr lang="en-US" altLang="ja-JP" dirty="0"/>
              <a:t>Nm &lt;- matrix(NA, 50, length(F)) # </a:t>
            </a:r>
            <a:r>
              <a:rPr lang="ja-JP" altLang="en-US" dirty="0"/>
              <a:t>空の</a:t>
            </a:r>
            <a:r>
              <a:rPr lang="en-US" altLang="ja-JP" dirty="0"/>
              <a:t>10</a:t>
            </a:r>
            <a:r>
              <a:rPr lang="ja-JP" altLang="en-US" dirty="0"/>
              <a:t>行</a:t>
            </a:r>
            <a:r>
              <a:rPr lang="en-US" altLang="ja-JP" dirty="0"/>
              <a:t>50</a:t>
            </a:r>
            <a:r>
              <a:rPr lang="ja-JP" altLang="en-US" dirty="0"/>
              <a:t>列の行列 </a:t>
            </a:r>
            <a:endParaRPr lang="en-US" altLang="ja-JP" dirty="0"/>
          </a:p>
          <a:p>
            <a:pPr defTabSz="947776">
              <a:defRPr/>
            </a:pPr>
            <a:r>
              <a:rPr lang="en-US" altLang="ja-JP" dirty="0"/>
              <a:t>Nm[1, ] &lt;- K # 1</a:t>
            </a:r>
            <a:r>
              <a:rPr lang="ja-JP" altLang="en-US" dirty="0"/>
              <a:t>年</a:t>
            </a:r>
            <a:r>
              <a:rPr lang="ja-JP" altLang="en-US" dirty="0" err="1"/>
              <a:t>めは</a:t>
            </a:r>
            <a:r>
              <a:rPr lang="en-US" altLang="ja-JP" dirty="0"/>
              <a:t>K(</a:t>
            </a:r>
            <a:r>
              <a:rPr lang="ja-JP" altLang="en-US" dirty="0"/>
              <a:t>環境収容量</a:t>
            </a:r>
            <a:r>
              <a:rPr lang="en-US" altLang="ja-JP" dirty="0"/>
              <a:t>)</a:t>
            </a:r>
            <a:r>
              <a:rPr lang="ja-JP" altLang="en-US" dirty="0"/>
              <a:t>からスタート</a:t>
            </a:r>
            <a:endParaRPr lang="en-US" altLang="ja-JP" dirty="0"/>
          </a:p>
          <a:p>
            <a:r>
              <a:rPr lang="en-US" altLang="ja-JP" dirty="0"/>
              <a:t>for(k in 1:length(sigma))</a:t>
            </a:r>
          </a:p>
          <a:p>
            <a:r>
              <a:rPr lang="en-US" altLang="ja-JP" dirty="0"/>
              <a:t>for(j in 1:length(F)){   </a:t>
            </a:r>
          </a:p>
          <a:p>
            <a:r>
              <a:rPr lang="ja-JP" altLang="en-US" dirty="0"/>
              <a:t>　</a:t>
            </a:r>
            <a:r>
              <a:rPr lang="en-US" altLang="ja-JP" dirty="0"/>
              <a:t>for(s in 1:5000){</a:t>
            </a:r>
          </a:p>
          <a:p>
            <a:r>
              <a:rPr lang="en-US" altLang="ja-JP" dirty="0"/>
              <a:t>      for(t in 1:49){</a:t>
            </a:r>
          </a:p>
          <a:p>
            <a:r>
              <a:rPr lang="en-US" altLang="ja-JP" dirty="0"/>
              <a:t>	 Nm[t+1, j] &lt;- (Nm[t, j] + r*Nm[t, j]*(1-Nm[t, j]/K)</a:t>
            </a:r>
            <a:r>
              <a:rPr lang="en-US" altLang="ja-JP" dirty="0">
                <a:solidFill>
                  <a:srgbClr val="FF0000"/>
                </a:solidFill>
              </a:rPr>
              <a:t>-F[j]*Nm[</a:t>
            </a:r>
            <a:r>
              <a:rPr lang="en-US" altLang="ja-JP" dirty="0" err="1">
                <a:solidFill>
                  <a:srgbClr val="FF0000"/>
                </a:solidFill>
              </a:rPr>
              <a:t>t,j</a:t>
            </a:r>
            <a:r>
              <a:rPr lang="en-US" altLang="ja-JP" dirty="0">
                <a:solidFill>
                  <a:srgbClr val="FF0000"/>
                </a:solidFill>
              </a:rPr>
              <a:t>]) * </a:t>
            </a:r>
            <a:r>
              <a:rPr lang="en-US" altLang="ja-JP" dirty="0" err="1">
                <a:solidFill>
                  <a:srgbClr val="FF0000"/>
                </a:solidFill>
              </a:rPr>
              <a:t>exp</a:t>
            </a:r>
            <a:r>
              <a:rPr lang="en-US" altLang="ja-JP" dirty="0">
                <a:solidFill>
                  <a:srgbClr val="FF0000"/>
                </a:solidFill>
              </a:rPr>
              <a:t>(</a:t>
            </a:r>
            <a:r>
              <a:rPr lang="en-US" altLang="ja-JP" u="sng" dirty="0" err="1">
                <a:solidFill>
                  <a:srgbClr val="FF0000"/>
                </a:solidFill>
              </a:rPr>
              <a:t>rnorm</a:t>
            </a:r>
            <a:r>
              <a:rPr lang="en-US" altLang="ja-JP" u="sng" dirty="0">
                <a:solidFill>
                  <a:srgbClr val="FF0000"/>
                </a:solidFill>
              </a:rPr>
              <a:t>(1,0,sigma[k])</a:t>
            </a:r>
            <a:r>
              <a:rPr lang="en-US" altLang="ja-JP" dirty="0">
                <a:solidFill>
                  <a:srgbClr val="FF0000"/>
                </a:solidFill>
              </a:rPr>
              <a:t>)</a:t>
            </a:r>
          </a:p>
          <a:p>
            <a:r>
              <a:rPr lang="en-US" altLang="ja-JP" dirty="0">
                <a:solidFill>
                  <a:srgbClr val="FF0000"/>
                </a:solidFill>
              </a:rPr>
              <a:t>	</a:t>
            </a:r>
            <a:r>
              <a:rPr lang="en-US" altLang="ja-JP" dirty="0"/>
              <a:t> if(Nm[t+1, j]&lt; 0) Nm[t+1, j] &lt;- 0</a:t>
            </a:r>
          </a:p>
          <a:p>
            <a:r>
              <a:rPr lang="en-US" altLang="ja-JP" dirty="0"/>
              <a:t>       }</a:t>
            </a:r>
          </a:p>
          <a:p>
            <a:r>
              <a:rPr lang="en-US" altLang="ja-JP" dirty="0"/>
              <a:t>      </a:t>
            </a:r>
            <a:r>
              <a:rPr lang="en-US" altLang="ja-JP" dirty="0" err="1"/>
              <a:t>ext.probs</a:t>
            </a:r>
            <a:r>
              <a:rPr lang="en-US" altLang="ja-JP" dirty="0"/>
              <a:t>[</a:t>
            </a:r>
            <a:r>
              <a:rPr lang="en-US" altLang="ja-JP" dirty="0" err="1"/>
              <a:t>j,k</a:t>
            </a:r>
            <a:r>
              <a:rPr lang="en-US" altLang="ja-JP" dirty="0"/>
              <a:t>] &lt;- </a:t>
            </a:r>
            <a:r>
              <a:rPr lang="en-US" altLang="ja-JP" dirty="0" err="1"/>
              <a:t>ext.probs</a:t>
            </a:r>
            <a:r>
              <a:rPr lang="en-US" altLang="ja-JP" dirty="0"/>
              <a:t>[</a:t>
            </a:r>
            <a:r>
              <a:rPr lang="en-US" altLang="ja-JP" dirty="0" err="1"/>
              <a:t>j,k</a:t>
            </a:r>
            <a:r>
              <a:rPr lang="en-US" altLang="ja-JP" dirty="0"/>
              <a:t>]  + </a:t>
            </a:r>
            <a:r>
              <a:rPr lang="en-US" altLang="ja-JP" dirty="0" err="1"/>
              <a:t>as.numeric</a:t>
            </a:r>
            <a:r>
              <a:rPr lang="en-US" altLang="ja-JP" dirty="0"/>
              <a:t>(Nm[t+1,j]&lt;0.5)</a:t>
            </a:r>
          </a:p>
          <a:p>
            <a:r>
              <a:rPr lang="en-US" altLang="ja-JP" dirty="0"/>
              <a:t>}} </a:t>
            </a:r>
          </a:p>
          <a:p>
            <a:pPr defTabSz="947776">
              <a:defRPr/>
            </a:pPr>
            <a:r>
              <a:rPr lang="en-US" altLang="ja-JP" dirty="0" err="1"/>
              <a:t>matplot</a:t>
            </a:r>
            <a:r>
              <a:rPr lang="en-US" altLang="ja-JP" dirty="0"/>
              <a:t>(F, </a:t>
            </a:r>
            <a:r>
              <a:rPr lang="en-US" altLang="ja-JP" dirty="0" err="1"/>
              <a:t>ext.probs</a:t>
            </a:r>
            <a:r>
              <a:rPr lang="en-US" altLang="ja-JP" dirty="0"/>
              <a:t>/5000, type="b",</a:t>
            </a:r>
            <a:r>
              <a:rPr lang="en-US" altLang="ja-JP" dirty="0" err="1"/>
              <a:t>xlab</a:t>
            </a:r>
            <a:r>
              <a:rPr lang="en-US" altLang="ja-JP" dirty="0"/>
              <a:t>="</a:t>
            </a:r>
            <a:r>
              <a:rPr lang="ja-JP" altLang="en-US" dirty="0"/>
              <a:t>漁獲率</a:t>
            </a:r>
            <a:r>
              <a:rPr lang="en-US" altLang="ja-JP" dirty="0"/>
              <a:t>",</a:t>
            </a:r>
            <a:r>
              <a:rPr lang="en-US" altLang="ja-JP" dirty="0" err="1"/>
              <a:t>ylab</a:t>
            </a:r>
            <a:r>
              <a:rPr lang="en-US" altLang="ja-JP" dirty="0"/>
              <a:t>="</a:t>
            </a:r>
            <a:r>
              <a:rPr lang="ja-JP" altLang="en-US" dirty="0"/>
              <a:t>絶滅確率</a:t>
            </a:r>
            <a:r>
              <a:rPr lang="en-US" altLang="ja-JP" dirty="0"/>
              <a:t>",</a:t>
            </a:r>
            <a:r>
              <a:rPr lang="en-US" altLang="ja-JP" dirty="0" err="1"/>
              <a:t>pch</a:t>
            </a:r>
            <a:r>
              <a:rPr lang="en-US" altLang="ja-JP" dirty="0"/>
              <a:t>=1:3,col=rainbow(3),</a:t>
            </a:r>
            <a:r>
              <a:rPr lang="en-US" altLang="ja-JP" dirty="0" err="1"/>
              <a:t>lty</a:t>
            </a:r>
            <a:r>
              <a:rPr lang="en-US" altLang="ja-JP" dirty="0"/>
              <a:t>=1,lwd=2,ylim=c(0,1))</a:t>
            </a:r>
          </a:p>
          <a:p>
            <a:pPr defTabSz="947776">
              <a:defRPr/>
            </a:pPr>
            <a:r>
              <a:rPr lang="en-US" altLang="ja-JP" dirty="0" err="1"/>
              <a:t>abline</a:t>
            </a:r>
            <a:r>
              <a:rPr lang="en-US" altLang="ja-JP" dirty="0"/>
              <a:t>(v=r/2,col=2)</a:t>
            </a:r>
          </a:p>
          <a:p>
            <a:pPr defTabSz="947776">
              <a:defRPr/>
            </a:pPr>
            <a:r>
              <a:rPr lang="en-US" altLang="ja-JP" dirty="0"/>
              <a:t>legend("</a:t>
            </a:r>
            <a:r>
              <a:rPr lang="en-US" altLang="ja-JP" dirty="0" err="1"/>
              <a:t>topright</a:t>
            </a:r>
            <a:r>
              <a:rPr lang="en-US" altLang="ja-JP" dirty="0"/>
              <a:t>",legend=</a:t>
            </a:r>
            <a:r>
              <a:rPr lang="en-US" altLang="ja-JP" dirty="0" err="1"/>
              <a:t>sigma,col</a:t>
            </a:r>
            <a:r>
              <a:rPr lang="en-US" altLang="ja-JP" dirty="0"/>
              <a:t>=rainbow(3),</a:t>
            </a:r>
            <a:r>
              <a:rPr lang="en-US" altLang="ja-JP" dirty="0" err="1"/>
              <a:t>pch</a:t>
            </a:r>
            <a:r>
              <a:rPr lang="en-US" altLang="ja-JP" dirty="0"/>
              <a:t>=1:3,lty=1,title="Sigma")</a:t>
            </a:r>
          </a:p>
          <a:p>
            <a:endParaRPr kumimoji="1" lang="ja-JP" altLang="en-US"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43</a:t>
            </a:fld>
            <a:endParaRPr kumimoji="1" lang="ja-JP" altLang="en-US"/>
          </a:p>
        </p:txBody>
      </p:sp>
    </p:spTree>
    <p:extLst>
      <p:ext uri="{BB962C8B-B14F-4D97-AF65-F5344CB8AC3E}">
        <p14:creationId xmlns:p14="http://schemas.microsoft.com/office/powerpoint/2010/main" val="2945701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r &lt;- 0.3; K &lt;- 100; </a:t>
            </a:r>
          </a:p>
          <a:p>
            <a:pPr defTabSz="947776">
              <a:defRPr/>
            </a:pPr>
            <a:r>
              <a:rPr lang="en-US" altLang="ja-JP" dirty="0"/>
              <a:t>sigma &lt;-</a:t>
            </a:r>
            <a:r>
              <a:rPr lang="en-US" altLang="ja-JP" baseline="0" dirty="0"/>
              <a:t> c(0.2)</a:t>
            </a:r>
          </a:p>
          <a:p>
            <a:pPr defTabSz="947776">
              <a:defRPr/>
            </a:pPr>
            <a:r>
              <a:rPr lang="en-US" altLang="ja-JP" dirty="0"/>
              <a:t>F &lt;- c(0.05,0.1,0.15,0.2,0.25,0.3)</a:t>
            </a:r>
          </a:p>
          <a:p>
            <a:r>
              <a:rPr lang="en-US" altLang="ja-JP" dirty="0"/>
              <a:t>catch &lt;- matrix(0,5000,length(F))</a:t>
            </a:r>
          </a:p>
          <a:p>
            <a:pPr defTabSz="947776">
              <a:defRPr/>
            </a:pPr>
            <a:r>
              <a:rPr lang="en-US" altLang="ja-JP" dirty="0"/>
              <a:t>Nm &lt;- matrix(NA, 50, length(F)) # </a:t>
            </a:r>
            <a:r>
              <a:rPr lang="ja-JP" altLang="en-US" dirty="0"/>
              <a:t>空の</a:t>
            </a:r>
            <a:r>
              <a:rPr lang="en-US" altLang="ja-JP" dirty="0"/>
              <a:t>10</a:t>
            </a:r>
            <a:r>
              <a:rPr lang="ja-JP" altLang="en-US" dirty="0"/>
              <a:t>行</a:t>
            </a:r>
            <a:r>
              <a:rPr lang="en-US" altLang="ja-JP" dirty="0"/>
              <a:t>50</a:t>
            </a:r>
            <a:r>
              <a:rPr lang="ja-JP" altLang="en-US" dirty="0"/>
              <a:t>列の行列 </a:t>
            </a:r>
            <a:endParaRPr lang="en-US" altLang="ja-JP" dirty="0"/>
          </a:p>
          <a:p>
            <a:pPr defTabSz="947776">
              <a:defRPr/>
            </a:pPr>
            <a:r>
              <a:rPr lang="en-US" altLang="ja-JP" dirty="0"/>
              <a:t>Nm[1, ] &lt;- K # 1</a:t>
            </a:r>
            <a:r>
              <a:rPr lang="ja-JP" altLang="en-US" dirty="0"/>
              <a:t>年</a:t>
            </a:r>
            <a:r>
              <a:rPr lang="ja-JP" altLang="en-US" dirty="0" err="1"/>
              <a:t>めは</a:t>
            </a:r>
            <a:r>
              <a:rPr lang="en-US" altLang="ja-JP" dirty="0"/>
              <a:t>K(</a:t>
            </a:r>
            <a:r>
              <a:rPr lang="ja-JP" altLang="en-US" dirty="0"/>
              <a:t>環境収容量</a:t>
            </a:r>
            <a:r>
              <a:rPr lang="en-US" altLang="ja-JP" dirty="0"/>
              <a:t>)</a:t>
            </a:r>
            <a:r>
              <a:rPr lang="ja-JP" altLang="en-US" dirty="0"/>
              <a:t>からスタート</a:t>
            </a:r>
            <a:endParaRPr lang="en-US" altLang="ja-JP" dirty="0"/>
          </a:p>
          <a:p>
            <a:r>
              <a:rPr lang="en-US" altLang="ja-JP" dirty="0"/>
              <a:t>for(k in 1:length(sigma))</a:t>
            </a:r>
          </a:p>
          <a:p>
            <a:r>
              <a:rPr lang="en-US" altLang="ja-JP" dirty="0"/>
              <a:t>for(j in 1:length(F)){   </a:t>
            </a:r>
          </a:p>
          <a:p>
            <a:r>
              <a:rPr lang="ja-JP" altLang="en-US" dirty="0"/>
              <a:t>　</a:t>
            </a:r>
            <a:r>
              <a:rPr lang="en-US" altLang="ja-JP" dirty="0"/>
              <a:t>for(s in 1:5000){</a:t>
            </a:r>
          </a:p>
          <a:p>
            <a:r>
              <a:rPr lang="en-US" altLang="ja-JP" dirty="0"/>
              <a:t>      for(t in 1:49){</a:t>
            </a:r>
          </a:p>
          <a:p>
            <a:r>
              <a:rPr lang="en-US" altLang="ja-JP" dirty="0"/>
              <a:t>	 Nm[t+1, j] &lt;- (Nm[t, j] + r*Nm[t, j]*(1-Nm[t, j]/K)</a:t>
            </a:r>
            <a:r>
              <a:rPr lang="en-US" altLang="ja-JP" dirty="0">
                <a:solidFill>
                  <a:srgbClr val="FF0000"/>
                </a:solidFill>
              </a:rPr>
              <a:t>-F[j]*Nm[</a:t>
            </a:r>
            <a:r>
              <a:rPr lang="en-US" altLang="ja-JP" dirty="0" err="1">
                <a:solidFill>
                  <a:srgbClr val="FF0000"/>
                </a:solidFill>
              </a:rPr>
              <a:t>t,j</a:t>
            </a:r>
            <a:r>
              <a:rPr lang="en-US" altLang="ja-JP" dirty="0">
                <a:solidFill>
                  <a:srgbClr val="FF0000"/>
                </a:solidFill>
              </a:rPr>
              <a:t>]) * </a:t>
            </a:r>
            <a:r>
              <a:rPr lang="en-US" altLang="ja-JP" dirty="0" err="1">
                <a:solidFill>
                  <a:srgbClr val="FF0000"/>
                </a:solidFill>
              </a:rPr>
              <a:t>exp</a:t>
            </a:r>
            <a:r>
              <a:rPr lang="en-US" altLang="ja-JP" dirty="0">
                <a:solidFill>
                  <a:srgbClr val="FF0000"/>
                </a:solidFill>
              </a:rPr>
              <a:t>(</a:t>
            </a:r>
            <a:r>
              <a:rPr lang="en-US" altLang="ja-JP" u="sng" dirty="0" err="1">
                <a:solidFill>
                  <a:srgbClr val="FF0000"/>
                </a:solidFill>
              </a:rPr>
              <a:t>rnorm</a:t>
            </a:r>
            <a:r>
              <a:rPr lang="en-US" altLang="ja-JP" u="sng" dirty="0">
                <a:solidFill>
                  <a:srgbClr val="FF0000"/>
                </a:solidFill>
              </a:rPr>
              <a:t>(1,0,sigma[k])</a:t>
            </a:r>
            <a:r>
              <a:rPr lang="en-US" altLang="ja-JP" dirty="0">
                <a:solidFill>
                  <a:srgbClr val="FF0000"/>
                </a:solidFill>
              </a:rPr>
              <a:t>)</a:t>
            </a:r>
          </a:p>
          <a:p>
            <a:r>
              <a:rPr lang="en-US" altLang="ja-JP" dirty="0">
                <a:solidFill>
                  <a:srgbClr val="FF0000"/>
                </a:solidFill>
              </a:rPr>
              <a:t>	</a:t>
            </a:r>
            <a:r>
              <a:rPr lang="en-US" altLang="ja-JP" dirty="0"/>
              <a:t> if(Nm[t+1, j]&lt; 0) Nm[t+1, j] &lt;- 0</a:t>
            </a:r>
          </a:p>
          <a:p>
            <a:r>
              <a:rPr lang="en-US" altLang="ja-JP" dirty="0"/>
              <a:t>       }</a:t>
            </a:r>
          </a:p>
          <a:p>
            <a:pPr defTabSz="947776">
              <a:defRPr/>
            </a:pPr>
            <a:r>
              <a:rPr lang="en-US" altLang="ja-JP" dirty="0"/>
              <a:t>       catch[</a:t>
            </a:r>
            <a:r>
              <a:rPr lang="en-US" altLang="ja-JP" dirty="0" err="1"/>
              <a:t>s,j</a:t>
            </a:r>
            <a:r>
              <a:rPr lang="en-US" altLang="ja-JP" dirty="0"/>
              <a:t>] &lt;- </a:t>
            </a:r>
            <a:r>
              <a:rPr lang="en-US" altLang="ja-JP" dirty="0">
                <a:solidFill>
                  <a:srgbClr val="FF0000"/>
                </a:solidFill>
              </a:rPr>
              <a:t>F[j]*Nm[</a:t>
            </a:r>
            <a:r>
              <a:rPr lang="en-US" altLang="ja-JP" dirty="0" err="1">
                <a:solidFill>
                  <a:srgbClr val="FF0000"/>
                </a:solidFill>
              </a:rPr>
              <a:t>t,j</a:t>
            </a:r>
            <a:r>
              <a:rPr lang="en-US" altLang="ja-JP" dirty="0">
                <a:solidFill>
                  <a:srgbClr val="FF0000"/>
                </a:solidFill>
              </a:rPr>
              <a:t>] # 50</a:t>
            </a:r>
            <a:r>
              <a:rPr lang="ja-JP" altLang="en-US" dirty="0">
                <a:solidFill>
                  <a:srgbClr val="FF0000"/>
                </a:solidFill>
              </a:rPr>
              <a:t>年</a:t>
            </a:r>
            <a:r>
              <a:rPr lang="ja-JP" altLang="en-US" dirty="0" err="1">
                <a:solidFill>
                  <a:srgbClr val="FF0000"/>
                </a:solidFill>
              </a:rPr>
              <a:t>めの</a:t>
            </a:r>
            <a:r>
              <a:rPr lang="ja-JP" altLang="en-US" dirty="0">
                <a:solidFill>
                  <a:srgbClr val="FF0000"/>
                </a:solidFill>
              </a:rPr>
              <a:t>漁獲量を記録</a:t>
            </a:r>
            <a:endParaRPr lang="en-US" altLang="ja-JP" dirty="0">
              <a:solidFill>
                <a:srgbClr val="FF0000"/>
              </a:solidFill>
            </a:endParaRPr>
          </a:p>
          <a:p>
            <a:pPr defTabSz="947776">
              <a:defRPr/>
            </a:pPr>
            <a:r>
              <a:rPr lang="ja-JP" altLang="en-US" dirty="0">
                <a:solidFill>
                  <a:srgbClr val="FF0000"/>
                </a:solidFill>
              </a:rPr>
              <a:t>　　　　</a:t>
            </a:r>
            <a:r>
              <a:rPr lang="en-US" altLang="ja-JP" dirty="0" err="1"/>
              <a:t>ext.probs</a:t>
            </a:r>
            <a:r>
              <a:rPr lang="en-US" altLang="ja-JP" dirty="0"/>
              <a:t>[</a:t>
            </a:r>
            <a:r>
              <a:rPr lang="en-US" altLang="ja-JP" dirty="0" err="1"/>
              <a:t>j,k</a:t>
            </a:r>
            <a:r>
              <a:rPr lang="en-US" altLang="ja-JP" dirty="0"/>
              <a:t>] &lt;- </a:t>
            </a:r>
            <a:r>
              <a:rPr lang="en-US" altLang="ja-JP" dirty="0" err="1"/>
              <a:t>ext.probs</a:t>
            </a:r>
            <a:r>
              <a:rPr lang="en-US" altLang="ja-JP" dirty="0"/>
              <a:t>[</a:t>
            </a:r>
            <a:r>
              <a:rPr lang="en-US" altLang="ja-JP" dirty="0" err="1"/>
              <a:t>j,k</a:t>
            </a:r>
            <a:r>
              <a:rPr lang="en-US" altLang="ja-JP" dirty="0"/>
              <a:t>]  + Nm[t+1,j]/5000</a:t>
            </a:r>
            <a:r>
              <a:rPr lang="ja-JP" altLang="en-US" dirty="0"/>
              <a:t>　</a:t>
            </a:r>
            <a:r>
              <a:rPr lang="en-US" altLang="ja-JP" dirty="0"/>
              <a:t>#</a:t>
            </a:r>
            <a:r>
              <a:rPr lang="en-US" altLang="ja-JP" baseline="0" dirty="0"/>
              <a:t> 50</a:t>
            </a:r>
            <a:r>
              <a:rPr lang="ja-JP" altLang="en-US" baseline="0" dirty="0"/>
              <a:t>年</a:t>
            </a:r>
            <a:r>
              <a:rPr lang="ja-JP" altLang="en-US" baseline="0" dirty="0" err="1"/>
              <a:t>めの</a:t>
            </a:r>
            <a:r>
              <a:rPr lang="ja-JP" altLang="en-US" baseline="0" dirty="0"/>
              <a:t>資源量を記録</a:t>
            </a:r>
            <a:endParaRPr lang="en-US" altLang="ja-JP" dirty="0"/>
          </a:p>
          <a:p>
            <a:pPr defTabSz="947776">
              <a:defRPr/>
            </a:pPr>
            <a:r>
              <a:rPr lang="en-US" altLang="ja-JP" dirty="0"/>
              <a:t>       }</a:t>
            </a:r>
          </a:p>
          <a:p>
            <a:pPr defTabSz="947776">
              <a:defRPr/>
            </a:pPr>
            <a:r>
              <a:rPr lang="en-US" altLang="ja-JP" dirty="0"/>
              <a:t>} </a:t>
            </a:r>
          </a:p>
          <a:p>
            <a:pPr defTabSz="947776">
              <a:defRPr/>
            </a:pPr>
            <a:r>
              <a:rPr kumimoji="1" lang="en-US" altLang="ja-JP" dirty="0"/>
              <a:t>boxplot(</a:t>
            </a:r>
            <a:r>
              <a:rPr kumimoji="1" lang="en-US" altLang="ja-JP" dirty="0" err="1"/>
              <a:t>catch,xlab</a:t>
            </a:r>
            <a:r>
              <a:rPr kumimoji="1" lang="en-US" altLang="ja-JP" dirty="0"/>
              <a:t>="F",</a:t>
            </a:r>
            <a:r>
              <a:rPr kumimoji="1" lang="en-US" altLang="ja-JP" dirty="0" err="1"/>
              <a:t>ylab</a:t>
            </a:r>
            <a:r>
              <a:rPr kumimoji="1" lang="en-US" altLang="ja-JP" dirty="0"/>
              <a:t>="</a:t>
            </a:r>
            <a:r>
              <a:rPr kumimoji="1" lang="en-US" altLang="ja-JP" dirty="0" err="1"/>
              <a:t>Catch",names</a:t>
            </a:r>
            <a:r>
              <a:rPr kumimoji="1" lang="en-US" altLang="ja-JP" dirty="0"/>
              <a:t>=</a:t>
            </a:r>
            <a:r>
              <a:rPr kumimoji="1" lang="en-US" altLang="ja-JP" dirty="0" err="1"/>
              <a:t>F,col</a:t>
            </a:r>
            <a:r>
              <a:rPr kumimoji="1" lang="en-US" altLang="ja-JP" dirty="0"/>
              <a:t>="</a:t>
            </a:r>
            <a:r>
              <a:rPr kumimoji="1" lang="en-US" altLang="ja-JP" dirty="0" err="1"/>
              <a:t>lightgreen</a:t>
            </a:r>
            <a:r>
              <a:rPr kumimoji="1" lang="en-US" altLang="ja-JP" dirty="0"/>
              <a:t>",</a:t>
            </a:r>
            <a:r>
              <a:rPr kumimoji="1" lang="en-US" altLang="ja-JP" dirty="0" err="1"/>
              <a:t>xlab</a:t>
            </a:r>
            <a:r>
              <a:rPr kumimoji="1" lang="en-US" altLang="ja-JP" dirty="0"/>
              <a:t>="</a:t>
            </a:r>
            <a:r>
              <a:rPr kumimoji="1" lang="ja-JP" altLang="en-US" dirty="0"/>
              <a:t>漁獲率</a:t>
            </a:r>
            <a:r>
              <a:rPr kumimoji="1" lang="en-US" altLang="ja-JP" dirty="0"/>
              <a:t>",</a:t>
            </a:r>
            <a:r>
              <a:rPr kumimoji="1" lang="en-US" altLang="ja-JP" dirty="0" err="1"/>
              <a:t>ylab</a:t>
            </a:r>
            <a:r>
              <a:rPr kumimoji="1" lang="en-US" altLang="ja-JP" dirty="0"/>
              <a:t>="</a:t>
            </a:r>
            <a:r>
              <a:rPr kumimoji="1" lang="ja-JP" altLang="en-US" dirty="0"/>
              <a:t>漁獲量</a:t>
            </a:r>
            <a:r>
              <a:rPr kumimoji="1" lang="en-US" altLang="ja-JP" dirty="0"/>
              <a:t>",</a:t>
            </a:r>
            <a:r>
              <a:rPr kumimoji="1" lang="en-US" altLang="ja-JP" dirty="0" err="1"/>
              <a:t>ylim</a:t>
            </a:r>
            <a:r>
              <a:rPr kumimoji="1" lang="en-US" altLang="ja-JP" dirty="0"/>
              <a:t>=c(0,15))</a:t>
            </a:r>
          </a:p>
          <a:p>
            <a:pPr defTabSz="947776">
              <a:defRPr/>
            </a:pPr>
            <a:r>
              <a:rPr kumimoji="1" lang="en-US" altLang="ja-JP" dirty="0" err="1"/>
              <a:t>abline</a:t>
            </a:r>
            <a:r>
              <a:rPr kumimoji="1" lang="en-US" altLang="ja-JP" dirty="0"/>
              <a:t>(h=r*K/4,col=2,lty=2)</a:t>
            </a:r>
          </a:p>
          <a:p>
            <a:pPr defTabSz="947776">
              <a:defRPr/>
            </a:pPr>
            <a:r>
              <a:rPr kumimoji="1" lang="en-US" altLang="ja-JP" dirty="0"/>
              <a:t>points(1:6,apply(catch,2,mean),col=2,pch=4,lwd=2)</a:t>
            </a:r>
            <a:endParaRPr kumimoji="1" lang="ja-JP" altLang="en-US" dirty="0"/>
          </a:p>
          <a:p>
            <a:endParaRPr lang="en-US" altLang="ja-JP"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44</a:t>
            </a:fld>
            <a:endParaRPr kumimoji="1" lang="ja-JP" altLang="en-US"/>
          </a:p>
        </p:txBody>
      </p:sp>
    </p:spTree>
    <p:extLst>
      <p:ext uri="{BB962C8B-B14F-4D97-AF65-F5344CB8AC3E}">
        <p14:creationId xmlns:p14="http://schemas.microsoft.com/office/powerpoint/2010/main" val="1504967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46</a:t>
            </a:fld>
            <a:endParaRPr kumimoji="1" lang="ja-JP" altLang="en-US"/>
          </a:p>
        </p:txBody>
      </p:sp>
    </p:spTree>
    <p:extLst>
      <p:ext uri="{BB962C8B-B14F-4D97-AF65-F5344CB8AC3E}">
        <p14:creationId xmlns:p14="http://schemas.microsoft.com/office/powerpoint/2010/main" val="136645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47</a:t>
            </a:fld>
            <a:endParaRPr kumimoji="1" lang="ja-JP" altLang="en-US"/>
          </a:p>
        </p:txBody>
      </p:sp>
    </p:spTree>
    <p:extLst>
      <p:ext uri="{BB962C8B-B14F-4D97-AF65-F5344CB8AC3E}">
        <p14:creationId xmlns:p14="http://schemas.microsoft.com/office/powerpoint/2010/main" val="260555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r &lt;- 0.3; K &lt;- 100; </a:t>
            </a:r>
          </a:p>
          <a:p>
            <a:pPr defTabSz="947776">
              <a:defRPr/>
            </a:pPr>
            <a:r>
              <a:rPr lang="en-US" altLang="ja-JP" dirty="0"/>
              <a:t>sigma &lt;-</a:t>
            </a:r>
            <a:r>
              <a:rPr lang="en-US" altLang="ja-JP" baseline="0" dirty="0"/>
              <a:t> c(0.2)</a:t>
            </a:r>
          </a:p>
          <a:p>
            <a:pPr defTabSz="947776">
              <a:defRPr/>
            </a:pPr>
            <a:r>
              <a:rPr lang="en-US" altLang="ja-JP" dirty="0"/>
              <a:t>F &lt;- c(0.05,0.1,0.15,0.2,0.25,0.3)</a:t>
            </a:r>
          </a:p>
          <a:p>
            <a:r>
              <a:rPr lang="en-US" altLang="ja-JP" dirty="0"/>
              <a:t>catch &lt;- matrix(0,5000,length(F))</a:t>
            </a:r>
          </a:p>
          <a:p>
            <a:pPr defTabSz="947776">
              <a:defRPr/>
            </a:pPr>
            <a:r>
              <a:rPr lang="en-US" altLang="ja-JP" dirty="0"/>
              <a:t>Nm &lt;- matrix(NA, 50, length(F)) # </a:t>
            </a:r>
            <a:r>
              <a:rPr lang="ja-JP" altLang="en-US" dirty="0"/>
              <a:t>空の</a:t>
            </a:r>
            <a:r>
              <a:rPr lang="en-US" altLang="ja-JP" dirty="0"/>
              <a:t>10</a:t>
            </a:r>
            <a:r>
              <a:rPr lang="ja-JP" altLang="en-US" dirty="0"/>
              <a:t>行</a:t>
            </a:r>
            <a:r>
              <a:rPr lang="en-US" altLang="ja-JP" dirty="0"/>
              <a:t>50</a:t>
            </a:r>
            <a:r>
              <a:rPr lang="ja-JP" altLang="en-US" dirty="0"/>
              <a:t>列の行列 </a:t>
            </a:r>
            <a:endParaRPr lang="en-US" altLang="ja-JP" dirty="0"/>
          </a:p>
          <a:p>
            <a:pPr defTabSz="947776">
              <a:defRPr/>
            </a:pPr>
            <a:r>
              <a:rPr lang="en-US" altLang="ja-JP" dirty="0"/>
              <a:t>Nm[1, ] &lt;- K # 1</a:t>
            </a:r>
            <a:r>
              <a:rPr lang="ja-JP" altLang="en-US" dirty="0"/>
              <a:t>年</a:t>
            </a:r>
            <a:r>
              <a:rPr lang="ja-JP" altLang="en-US" dirty="0" err="1"/>
              <a:t>めは</a:t>
            </a:r>
            <a:r>
              <a:rPr lang="en-US" altLang="ja-JP" dirty="0"/>
              <a:t>K(</a:t>
            </a:r>
            <a:r>
              <a:rPr lang="ja-JP" altLang="en-US" dirty="0"/>
              <a:t>環境収容量</a:t>
            </a:r>
            <a:r>
              <a:rPr lang="en-US" altLang="ja-JP" dirty="0"/>
              <a:t>)</a:t>
            </a:r>
            <a:r>
              <a:rPr lang="ja-JP" altLang="en-US" dirty="0"/>
              <a:t>からスタート</a:t>
            </a:r>
            <a:endParaRPr lang="en-US" altLang="ja-JP" dirty="0"/>
          </a:p>
          <a:p>
            <a:r>
              <a:rPr lang="en-US" altLang="ja-JP" dirty="0"/>
              <a:t>for(k in 1:length(sigma))</a:t>
            </a:r>
          </a:p>
          <a:p>
            <a:r>
              <a:rPr lang="en-US" altLang="ja-JP" dirty="0"/>
              <a:t>for(j in 1:length(F)){   </a:t>
            </a:r>
          </a:p>
          <a:p>
            <a:r>
              <a:rPr lang="ja-JP" altLang="en-US" dirty="0"/>
              <a:t>　</a:t>
            </a:r>
            <a:r>
              <a:rPr lang="en-US" altLang="ja-JP" dirty="0"/>
              <a:t>for(s in 1:5000){</a:t>
            </a:r>
          </a:p>
          <a:p>
            <a:r>
              <a:rPr lang="en-US" altLang="ja-JP" dirty="0"/>
              <a:t>      for(t in 1:49){</a:t>
            </a:r>
          </a:p>
          <a:p>
            <a:r>
              <a:rPr lang="en-US" altLang="ja-JP" dirty="0"/>
              <a:t>	 Nm[t+1, j] &lt;- (Nm[t, j] + r*Nm[t, j]*(1-Nm[t, j]/K)</a:t>
            </a:r>
            <a:r>
              <a:rPr lang="en-US" altLang="ja-JP" dirty="0">
                <a:solidFill>
                  <a:srgbClr val="FF0000"/>
                </a:solidFill>
              </a:rPr>
              <a:t>-F[j]*Nm[</a:t>
            </a:r>
            <a:r>
              <a:rPr lang="en-US" altLang="ja-JP" dirty="0" err="1">
                <a:solidFill>
                  <a:srgbClr val="FF0000"/>
                </a:solidFill>
              </a:rPr>
              <a:t>t,j</a:t>
            </a:r>
            <a:r>
              <a:rPr lang="en-US" altLang="ja-JP" dirty="0">
                <a:solidFill>
                  <a:srgbClr val="FF0000"/>
                </a:solidFill>
              </a:rPr>
              <a:t>]) * </a:t>
            </a:r>
            <a:r>
              <a:rPr lang="en-US" altLang="ja-JP" dirty="0" err="1">
                <a:solidFill>
                  <a:srgbClr val="FF0000"/>
                </a:solidFill>
              </a:rPr>
              <a:t>exp</a:t>
            </a:r>
            <a:r>
              <a:rPr lang="en-US" altLang="ja-JP" dirty="0">
                <a:solidFill>
                  <a:srgbClr val="FF0000"/>
                </a:solidFill>
              </a:rPr>
              <a:t>(</a:t>
            </a:r>
            <a:r>
              <a:rPr lang="en-US" altLang="ja-JP" u="sng" dirty="0" err="1">
                <a:solidFill>
                  <a:srgbClr val="FF0000"/>
                </a:solidFill>
              </a:rPr>
              <a:t>rnorm</a:t>
            </a:r>
            <a:r>
              <a:rPr lang="en-US" altLang="ja-JP" u="sng" dirty="0">
                <a:solidFill>
                  <a:srgbClr val="FF0000"/>
                </a:solidFill>
              </a:rPr>
              <a:t>(1,0,sigma[k])</a:t>
            </a:r>
            <a:r>
              <a:rPr lang="en-US" altLang="ja-JP" dirty="0">
                <a:solidFill>
                  <a:srgbClr val="FF0000"/>
                </a:solidFill>
              </a:rPr>
              <a:t>)</a:t>
            </a:r>
          </a:p>
          <a:p>
            <a:r>
              <a:rPr lang="en-US" altLang="ja-JP" dirty="0">
                <a:solidFill>
                  <a:srgbClr val="FF0000"/>
                </a:solidFill>
              </a:rPr>
              <a:t>	</a:t>
            </a:r>
            <a:r>
              <a:rPr lang="en-US" altLang="ja-JP" dirty="0"/>
              <a:t> if(Nm[t+1, j]&lt; 0) Nm[t+1, j] &lt;- 0</a:t>
            </a:r>
          </a:p>
          <a:p>
            <a:r>
              <a:rPr lang="en-US" altLang="ja-JP" dirty="0"/>
              <a:t>       }</a:t>
            </a:r>
          </a:p>
          <a:p>
            <a:pPr defTabSz="947776">
              <a:defRPr/>
            </a:pPr>
            <a:r>
              <a:rPr lang="en-US" altLang="ja-JP" dirty="0"/>
              <a:t>       catch[</a:t>
            </a:r>
            <a:r>
              <a:rPr lang="en-US" altLang="ja-JP" dirty="0" err="1"/>
              <a:t>s,j</a:t>
            </a:r>
            <a:r>
              <a:rPr lang="en-US" altLang="ja-JP" dirty="0"/>
              <a:t>] &lt;- </a:t>
            </a:r>
            <a:r>
              <a:rPr lang="en-US" altLang="ja-JP" dirty="0">
                <a:solidFill>
                  <a:srgbClr val="FF0000"/>
                </a:solidFill>
              </a:rPr>
              <a:t>F[j]*Nm[</a:t>
            </a:r>
            <a:r>
              <a:rPr lang="en-US" altLang="ja-JP" dirty="0" err="1">
                <a:solidFill>
                  <a:srgbClr val="FF0000"/>
                </a:solidFill>
              </a:rPr>
              <a:t>t,j</a:t>
            </a:r>
            <a:r>
              <a:rPr lang="en-US" altLang="ja-JP" dirty="0">
                <a:solidFill>
                  <a:srgbClr val="FF0000"/>
                </a:solidFill>
              </a:rPr>
              <a:t>] # 50</a:t>
            </a:r>
            <a:r>
              <a:rPr lang="ja-JP" altLang="en-US" dirty="0">
                <a:solidFill>
                  <a:srgbClr val="FF0000"/>
                </a:solidFill>
              </a:rPr>
              <a:t>年</a:t>
            </a:r>
            <a:r>
              <a:rPr lang="ja-JP" altLang="en-US" dirty="0" err="1">
                <a:solidFill>
                  <a:srgbClr val="FF0000"/>
                </a:solidFill>
              </a:rPr>
              <a:t>めの</a:t>
            </a:r>
            <a:r>
              <a:rPr lang="ja-JP" altLang="en-US" dirty="0">
                <a:solidFill>
                  <a:srgbClr val="FF0000"/>
                </a:solidFill>
              </a:rPr>
              <a:t>漁獲量を記録</a:t>
            </a:r>
            <a:endParaRPr lang="en-US" altLang="ja-JP" dirty="0">
              <a:solidFill>
                <a:srgbClr val="FF0000"/>
              </a:solidFill>
            </a:endParaRPr>
          </a:p>
          <a:p>
            <a:pPr defTabSz="947776">
              <a:defRPr/>
            </a:pPr>
            <a:r>
              <a:rPr lang="ja-JP" altLang="en-US" dirty="0">
                <a:solidFill>
                  <a:srgbClr val="FF0000"/>
                </a:solidFill>
              </a:rPr>
              <a:t>　　　　</a:t>
            </a:r>
            <a:r>
              <a:rPr lang="en-US" altLang="ja-JP" dirty="0" err="1"/>
              <a:t>ext.probs</a:t>
            </a:r>
            <a:r>
              <a:rPr lang="en-US" altLang="ja-JP" dirty="0"/>
              <a:t>[</a:t>
            </a:r>
            <a:r>
              <a:rPr lang="en-US" altLang="ja-JP" dirty="0" err="1"/>
              <a:t>j,k</a:t>
            </a:r>
            <a:r>
              <a:rPr lang="en-US" altLang="ja-JP" dirty="0"/>
              <a:t>] &lt;- </a:t>
            </a:r>
            <a:r>
              <a:rPr lang="en-US" altLang="ja-JP" dirty="0" err="1"/>
              <a:t>ext.probs</a:t>
            </a:r>
            <a:r>
              <a:rPr lang="en-US" altLang="ja-JP" dirty="0"/>
              <a:t>[</a:t>
            </a:r>
            <a:r>
              <a:rPr lang="en-US" altLang="ja-JP" dirty="0" err="1"/>
              <a:t>j,k</a:t>
            </a:r>
            <a:r>
              <a:rPr lang="en-US" altLang="ja-JP" dirty="0"/>
              <a:t>]  + Nm[t+1,j]/5000</a:t>
            </a:r>
            <a:r>
              <a:rPr lang="ja-JP" altLang="en-US" dirty="0"/>
              <a:t>　</a:t>
            </a:r>
            <a:r>
              <a:rPr lang="en-US" altLang="ja-JP" dirty="0"/>
              <a:t>#</a:t>
            </a:r>
            <a:r>
              <a:rPr lang="en-US" altLang="ja-JP" baseline="0" dirty="0"/>
              <a:t> 50</a:t>
            </a:r>
            <a:r>
              <a:rPr lang="ja-JP" altLang="en-US" baseline="0" dirty="0"/>
              <a:t>年</a:t>
            </a:r>
            <a:r>
              <a:rPr lang="ja-JP" altLang="en-US" baseline="0" dirty="0" err="1"/>
              <a:t>めの</a:t>
            </a:r>
            <a:r>
              <a:rPr lang="ja-JP" altLang="en-US" baseline="0" dirty="0"/>
              <a:t>資源量を記録</a:t>
            </a:r>
            <a:endParaRPr lang="en-US" altLang="ja-JP" dirty="0"/>
          </a:p>
          <a:p>
            <a:pPr defTabSz="947776">
              <a:defRPr/>
            </a:pPr>
            <a:r>
              <a:rPr lang="en-US" altLang="ja-JP" dirty="0"/>
              <a:t>       }</a:t>
            </a:r>
          </a:p>
          <a:p>
            <a:pPr defTabSz="947776">
              <a:defRPr/>
            </a:pPr>
            <a:r>
              <a:rPr lang="en-US" altLang="ja-JP" dirty="0"/>
              <a:t>} </a:t>
            </a:r>
          </a:p>
          <a:p>
            <a:pPr defTabSz="947776">
              <a:defRPr/>
            </a:pPr>
            <a:r>
              <a:rPr lang="en-US" altLang="ja-JP" dirty="0"/>
              <a:t>par(mar=c(4,4,1,8))</a:t>
            </a:r>
          </a:p>
          <a:p>
            <a:pPr defTabSz="947776">
              <a:defRPr/>
            </a:pPr>
            <a:r>
              <a:rPr kumimoji="1" lang="en-US" altLang="ja-JP" dirty="0"/>
              <a:t>boxplot(</a:t>
            </a:r>
            <a:r>
              <a:rPr kumimoji="1" lang="en-US" altLang="ja-JP" dirty="0" err="1"/>
              <a:t>catch,xlab</a:t>
            </a:r>
            <a:r>
              <a:rPr kumimoji="1" lang="en-US" altLang="ja-JP" dirty="0"/>
              <a:t>="</a:t>
            </a:r>
            <a:r>
              <a:rPr kumimoji="1" lang="en-US" altLang="ja-JP" dirty="0" err="1"/>
              <a:t>F",names</a:t>
            </a:r>
            <a:r>
              <a:rPr kumimoji="1" lang="en-US" altLang="ja-JP" dirty="0"/>
              <a:t>=</a:t>
            </a:r>
            <a:r>
              <a:rPr kumimoji="1" lang="en-US" altLang="ja-JP" dirty="0" err="1"/>
              <a:t>F,col</a:t>
            </a:r>
            <a:r>
              <a:rPr kumimoji="1" lang="en-US" altLang="ja-JP" dirty="0"/>
              <a:t>="white",</a:t>
            </a:r>
            <a:r>
              <a:rPr kumimoji="1" lang="en-US" altLang="ja-JP" dirty="0" err="1"/>
              <a:t>xlab</a:t>
            </a:r>
            <a:r>
              <a:rPr kumimoji="1" lang="en-US" altLang="ja-JP" dirty="0"/>
              <a:t>="</a:t>
            </a:r>
            <a:r>
              <a:rPr kumimoji="1" lang="ja-JP" altLang="en-US" dirty="0"/>
              <a:t>漁獲率</a:t>
            </a:r>
            <a:r>
              <a:rPr kumimoji="1" lang="en-US" altLang="ja-JP" dirty="0"/>
              <a:t>",</a:t>
            </a:r>
            <a:r>
              <a:rPr kumimoji="1" lang="en-US" altLang="ja-JP" dirty="0" err="1"/>
              <a:t>ylab</a:t>
            </a:r>
            <a:r>
              <a:rPr kumimoji="1" lang="en-US" altLang="ja-JP" dirty="0"/>
              <a:t>="</a:t>
            </a:r>
            <a:r>
              <a:rPr kumimoji="1" lang="ja-JP" altLang="en-US" dirty="0"/>
              <a:t>漁獲量</a:t>
            </a:r>
            <a:r>
              <a:rPr kumimoji="1" lang="en-US" altLang="ja-JP" dirty="0"/>
              <a:t>",</a:t>
            </a:r>
            <a:r>
              <a:rPr kumimoji="1" lang="en-US" altLang="ja-JP" dirty="0" err="1"/>
              <a:t>ylim</a:t>
            </a:r>
            <a:r>
              <a:rPr kumimoji="1" lang="en-US" altLang="ja-JP" dirty="0"/>
              <a:t>=c(0,15))</a:t>
            </a:r>
          </a:p>
          <a:p>
            <a:pPr defTabSz="947776">
              <a:defRPr/>
            </a:pPr>
            <a:r>
              <a:rPr kumimoji="1" lang="en-US" altLang="ja-JP" dirty="0" err="1"/>
              <a:t>abline</a:t>
            </a:r>
            <a:r>
              <a:rPr kumimoji="1" lang="en-US" altLang="ja-JP" dirty="0"/>
              <a:t>(h=r*K/4,col=2,lty=2)</a:t>
            </a:r>
          </a:p>
          <a:p>
            <a:pPr defTabSz="947776">
              <a:defRPr/>
            </a:pPr>
            <a:r>
              <a:rPr kumimoji="1" lang="en-US" altLang="ja-JP" dirty="0"/>
              <a:t>points(1:6,apply(catch,2,mean),col=2,pch=4,lwd=2,type="o")</a:t>
            </a:r>
          </a:p>
          <a:p>
            <a:pPr defTabSz="947776">
              <a:defRPr/>
            </a:pPr>
            <a:endParaRPr kumimoji="1" lang="en-US" altLang="ja-JP" dirty="0"/>
          </a:p>
          <a:p>
            <a:pPr defTabSz="947776">
              <a:defRPr/>
            </a:pPr>
            <a:r>
              <a:rPr kumimoji="1" lang="en-US" altLang="ja-JP" dirty="0"/>
              <a:t>par(new=T)</a:t>
            </a:r>
          </a:p>
          <a:p>
            <a:pPr defTabSz="947776">
              <a:defRPr/>
            </a:pPr>
            <a:r>
              <a:rPr kumimoji="1" lang="en-US" altLang="ja-JP" dirty="0"/>
              <a:t>plot(1:6,ext.probs[,1],type="l",</a:t>
            </a:r>
            <a:r>
              <a:rPr kumimoji="1" lang="en-US" altLang="ja-JP" dirty="0" err="1"/>
              <a:t>yaxt</a:t>
            </a:r>
            <a:r>
              <a:rPr kumimoji="1" lang="en-US" altLang="ja-JP" dirty="0"/>
              <a:t>="n",</a:t>
            </a:r>
            <a:r>
              <a:rPr kumimoji="1" lang="en-US" altLang="ja-JP" dirty="0" err="1"/>
              <a:t>xaxt</a:t>
            </a:r>
            <a:r>
              <a:rPr kumimoji="1" lang="en-US" altLang="ja-JP" dirty="0"/>
              <a:t>="n",</a:t>
            </a:r>
            <a:r>
              <a:rPr kumimoji="1" lang="en-US" altLang="ja-JP" dirty="0" err="1"/>
              <a:t>xlim</a:t>
            </a:r>
            <a:r>
              <a:rPr kumimoji="1" lang="en-US" altLang="ja-JP" dirty="0"/>
              <a:t>=c(0.5,6.5),</a:t>
            </a:r>
            <a:r>
              <a:rPr kumimoji="1" lang="en-US" altLang="ja-JP" dirty="0" err="1"/>
              <a:t>lwd</a:t>
            </a:r>
            <a:r>
              <a:rPr kumimoji="1" lang="en-US" altLang="ja-JP" dirty="0"/>
              <a:t>=3,ylim=c(0,100),col="</a:t>
            </a:r>
            <a:r>
              <a:rPr kumimoji="1" lang="en-US" altLang="ja-JP" dirty="0" err="1"/>
              <a:t>darkblue</a:t>
            </a:r>
            <a:r>
              <a:rPr kumimoji="1" lang="en-US" altLang="ja-JP" dirty="0"/>
              <a:t>",</a:t>
            </a:r>
            <a:r>
              <a:rPr kumimoji="1" lang="en-US" altLang="ja-JP" dirty="0" err="1"/>
              <a:t>xlab</a:t>
            </a:r>
            <a:r>
              <a:rPr kumimoji="1" lang="en-US" altLang="ja-JP" dirty="0"/>
              <a:t>="",</a:t>
            </a:r>
            <a:r>
              <a:rPr kumimoji="1" lang="en-US" altLang="ja-JP" dirty="0" err="1"/>
              <a:t>ylab</a:t>
            </a:r>
            <a:r>
              <a:rPr kumimoji="1" lang="en-US" altLang="ja-JP" dirty="0"/>
              <a:t>="")</a:t>
            </a:r>
          </a:p>
          <a:p>
            <a:pPr defTabSz="947776">
              <a:defRPr/>
            </a:pPr>
            <a:r>
              <a:rPr kumimoji="1" lang="en-US" altLang="ja-JP" dirty="0"/>
              <a:t>axis(side=4,col="</a:t>
            </a:r>
            <a:r>
              <a:rPr kumimoji="1" lang="en-US" altLang="ja-JP" dirty="0" err="1"/>
              <a:t>darkblue</a:t>
            </a:r>
            <a:r>
              <a:rPr kumimoji="1" lang="en-US" altLang="ja-JP" dirty="0"/>
              <a:t>")</a:t>
            </a:r>
          </a:p>
          <a:p>
            <a:pPr defTabSz="947776">
              <a:defRPr/>
            </a:pPr>
            <a:r>
              <a:rPr kumimoji="1" lang="en-US" altLang="ja-JP" dirty="0" err="1"/>
              <a:t>mtext</a:t>
            </a:r>
            <a:r>
              <a:rPr kumimoji="1" lang="en-US" altLang="ja-JP" dirty="0"/>
              <a:t>(side=4,"</a:t>
            </a:r>
            <a:r>
              <a:rPr kumimoji="1" lang="ja-JP" altLang="en-US" dirty="0"/>
              <a:t>資源量</a:t>
            </a:r>
            <a:r>
              <a:rPr kumimoji="1" lang="en-US" altLang="ja-JP" dirty="0"/>
              <a:t>",col="</a:t>
            </a:r>
            <a:r>
              <a:rPr kumimoji="1" lang="en-US" altLang="ja-JP" dirty="0" err="1"/>
              <a:t>darkblue</a:t>
            </a:r>
            <a:r>
              <a:rPr kumimoji="1" lang="en-US" altLang="ja-JP" dirty="0"/>
              <a:t>",line=2)</a:t>
            </a:r>
          </a:p>
          <a:p>
            <a:pPr defTabSz="947776">
              <a:defRPr/>
            </a:pPr>
            <a:endParaRPr kumimoji="1" lang="en-US" altLang="ja-JP" dirty="0"/>
          </a:p>
          <a:p>
            <a:pPr defTabSz="947776">
              <a:defRPr/>
            </a:pPr>
            <a:r>
              <a:rPr kumimoji="1" lang="en-US" altLang="ja-JP" dirty="0"/>
              <a:t>par(new=T)</a:t>
            </a:r>
          </a:p>
          <a:p>
            <a:pPr defTabSz="947776">
              <a:defRPr/>
            </a:pPr>
            <a:r>
              <a:rPr kumimoji="1" lang="en-US" altLang="ja-JP" dirty="0"/>
              <a:t>plot(1:6,1:6,type="l",</a:t>
            </a:r>
            <a:r>
              <a:rPr kumimoji="1" lang="en-US" altLang="ja-JP" dirty="0" err="1"/>
              <a:t>yaxt</a:t>
            </a:r>
            <a:r>
              <a:rPr kumimoji="1" lang="en-US" altLang="ja-JP" dirty="0"/>
              <a:t>="n",</a:t>
            </a:r>
            <a:r>
              <a:rPr kumimoji="1" lang="en-US" altLang="ja-JP" dirty="0" err="1"/>
              <a:t>xaxt</a:t>
            </a:r>
            <a:r>
              <a:rPr kumimoji="1" lang="en-US" altLang="ja-JP" dirty="0"/>
              <a:t>="n",</a:t>
            </a:r>
            <a:r>
              <a:rPr kumimoji="1" lang="en-US" altLang="ja-JP" dirty="0" err="1"/>
              <a:t>xlim</a:t>
            </a:r>
            <a:r>
              <a:rPr kumimoji="1" lang="en-US" altLang="ja-JP" dirty="0"/>
              <a:t>=c(0.5,6.5),</a:t>
            </a:r>
            <a:r>
              <a:rPr kumimoji="1" lang="en-US" altLang="ja-JP" dirty="0" err="1"/>
              <a:t>lwd</a:t>
            </a:r>
            <a:r>
              <a:rPr kumimoji="1" lang="en-US" altLang="ja-JP" dirty="0"/>
              <a:t>=3,ylim=c(0,10),col="</a:t>
            </a:r>
            <a:r>
              <a:rPr kumimoji="1" lang="en-US" altLang="ja-JP" dirty="0" err="1"/>
              <a:t>darkred</a:t>
            </a:r>
            <a:r>
              <a:rPr kumimoji="1" lang="en-US" altLang="ja-JP" dirty="0"/>
              <a:t>",</a:t>
            </a:r>
            <a:r>
              <a:rPr kumimoji="1" lang="en-US" altLang="ja-JP" dirty="0" err="1"/>
              <a:t>xlab</a:t>
            </a:r>
            <a:r>
              <a:rPr kumimoji="1" lang="en-US" altLang="ja-JP" dirty="0"/>
              <a:t>="",</a:t>
            </a:r>
            <a:r>
              <a:rPr kumimoji="1" lang="en-US" altLang="ja-JP" dirty="0" err="1"/>
              <a:t>ylab</a:t>
            </a:r>
            <a:r>
              <a:rPr kumimoji="1" lang="en-US" altLang="ja-JP" dirty="0"/>
              <a:t>="")</a:t>
            </a:r>
          </a:p>
          <a:p>
            <a:pPr defTabSz="947776">
              <a:defRPr/>
            </a:pPr>
            <a:r>
              <a:rPr kumimoji="1" lang="en-US" altLang="ja-JP" dirty="0"/>
              <a:t>axis(side=4,col="</a:t>
            </a:r>
            <a:r>
              <a:rPr kumimoji="1" lang="en-US" altLang="ja-JP" dirty="0" err="1"/>
              <a:t>darkred</a:t>
            </a:r>
            <a:r>
              <a:rPr kumimoji="1" lang="en-US" altLang="ja-JP" dirty="0"/>
              <a:t>",line=3.5)</a:t>
            </a:r>
          </a:p>
          <a:p>
            <a:pPr defTabSz="947776">
              <a:defRPr/>
            </a:pPr>
            <a:r>
              <a:rPr kumimoji="1" lang="en-US" altLang="ja-JP" dirty="0" err="1"/>
              <a:t>mtext</a:t>
            </a:r>
            <a:r>
              <a:rPr kumimoji="1" lang="en-US" altLang="ja-JP" dirty="0"/>
              <a:t>(side=4,"</a:t>
            </a:r>
            <a:r>
              <a:rPr kumimoji="1" lang="ja-JP" altLang="en-US" dirty="0"/>
              <a:t>漁獲努力量＝コスト</a:t>
            </a:r>
            <a:r>
              <a:rPr kumimoji="1" lang="en-US" altLang="ja-JP" dirty="0"/>
              <a:t>",col="</a:t>
            </a:r>
            <a:r>
              <a:rPr kumimoji="1" lang="en-US" altLang="ja-JP" dirty="0" err="1"/>
              <a:t>darkred</a:t>
            </a:r>
            <a:r>
              <a:rPr kumimoji="1" lang="en-US" altLang="ja-JP" dirty="0"/>
              <a:t>",line=5.5)</a:t>
            </a:r>
          </a:p>
          <a:p>
            <a:pPr defTabSz="947776">
              <a:defRPr/>
            </a:pPr>
            <a:endParaRPr kumimoji="1" lang="en-US" altLang="ja-JP" dirty="0"/>
          </a:p>
          <a:p>
            <a:pPr defTabSz="947776">
              <a:defRPr/>
            </a:pPr>
            <a:endParaRPr kumimoji="1" lang="ja-JP" altLang="en-US"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49</a:t>
            </a:fld>
            <a:endParaRPr kumimoji="1" lang="ja-JP" altLang="en-US"/>
          </a:p>
        </p:txBody>
      </p:sp>
    </p:spTree>
    <p:extLst>
      <p:ext uri="{BB962C8B-B14F-4D97-AF65-F5344CB8AC3E}">
        <p14:creationId xmlns:p14="http://schemas.microsoft.com/office/powerpoint/2010/main" val="363988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a:t>
            </a:r>
            <a:r>
              <a:rPr kumimoji="1" lang="en-US" altLang="ja-JP" dirty="0"/>
              <a:t>10</a:t>
            </a:r>
            <a:r>
              <a:rPr kumimoji="1" lang="ja-JP" altLang="en-US" dirty="0"/>
              <a:t>年で特に議論されているもの</a:t>
            </a:r>
          </a:p>
        </p:txBody>
      </p:sp>
      <p:sp>
        <p:nvSpPr>
          <p:cNvPr id="4" name="スライド番号プレースホルダー 3"/>
          <p:cNvSpPr>
            <a:spLocks noGrp="1"/>
          </p:cNvSpPr>
          <p:nvPr>
            <p:ph type="sldNum" sz="quarter" idx="10"/>
          </p:nvPr>
        </p:nvSpPr>
        <p:spPr/>
        <p:txBody>
          <a:bodyPr/>
          <a:lstStyle/>
          <a:p>
            <a:pPr defTabSz="982193">
              <a:defRPr/>
            </a:pPr>
            <a:fld id="{A786E619-10EE-4142-AD9F-7757ACCF1849}" type="slidenum">
              <a:rPr lang="ja-JP" altLang="en-US" sz="2000" kern="0">
                <a:solidFill>
                  <a:sysClr val="windowText" lastClr="000000"/>
                </a:solidFill>
              </a:rPr>
              <a:pPr defTabSz="982193">
                <a:defRPr/>
              </a:pPr>
              <a:t>3</a:t>
            </a:fld>
            <a:endParaRPr lang="ja-JP" altLang="en-US" sz="2000" kern="0">
              <a:solidFill>
                <a:sysClr val="windowText" lastClr="000000"/>
              </a:solidFill>
            </a:endParaRPr>
          </a:p>
        </p:txBody>
      </p:sp>
    </p:spTree>
    <p:extLst>
      <p:ext uri="{BB962C8B-B14F-4D97-AF65-F5344CB8AC3E}">
        <p14:creationId xmlns:p14="http://schemas.microsoft.com/office/powerpoint/2010/main" val="417809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a:t>
            </a:r>
            <a:r>
              <a:rPr kumimoji="1" lang="en-US" altLang="ja-JP" dirty="0"/>
              <a:t>10</a:t>
            </a:r>
            <a:r>
              <a:rPr kumimoji="1" lang="ja-JP" altLang="en-US" dirty="0"/>
              <a:t>年で特に議論されているもの</a:t>
            </a:r>
          </a:p>
        </p:txBody>
      </p:sp>
      <p:sp>
        <p:nvSpPr>
          <p:cNvPr id="4" name="スライド番号プレースホルダー 3"/>
          <p:cNvSpPr>
            <a:spLocks noGrp="1"/>
          </p:cNvSpPr>
          <p:nvPr>
            <p:ph type="sldNum" sz="quarter" idx="10"/>
          </p:nvPr>
        </p:nvSpPr>
        <p:spPr/>
        <p:txBody>
          <a:bodyPr/>
          <a:lstStyle/>
          <a:p>
            <a:pPr defTabSz="982193">
              <a:defRPr/>
            </a:pPr>
            <a:fld id="{A786E619-10EE-4142-AD9F-7757ACCF1849}" type="slidenum">
              <a:rPr lang="ja-JP" altLang="en-US" sz="2000" kern="0">
                <a:solidFill>
                  <a:sysClr val="windowText" lastClr="000000"/>
                </a:solidFill>
              </a:rPr>
              <a:pPr defTabSz="982193">
                <a:defRPr/>
              </a:pPr>
              <a:t>4</a:t>
            </a:fld>
            <a:endParaRPr lang="ja-JP" altLang="en-US" sz="2000" kern="0">
              <a:solidFill>
                <a:sysClr val="windowText" lastClr="000000"/>
              </a:solidFill>
            </a:endParaRPr>
          </a:p>
        </p:txBody>
      </p:sp>
    </p:spTree>
    <p:extLst>
      <p:ext uri="{BB962C8B-B14F-4D97-AF65-F5344CB8AC3E}">
        <p14:creationId xmlns:p14="http://schemas.microsoft.com/office/powerpoint/2010/main" val="950870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 &lt;-</a:t>
            </a:r>
            <a:r>
              <a:rPr kumimoji="1" lang="en-US" altLang="ja-JP" baseline="0" dirty="0"/>
              <a:t> 0.3</a:t>
            </a:r>
          </a:p>
          <a:p>
            <a:r>
              <a:rPr kumimoji="1" lang="en-US" altLang="ja-JP" baseline="0" dirty="0"/>
              <a:t>K &lt;- 100</a:t>
            </a:r>
          </a:p>
          <a:p>
            <a:r>
              <a:rPr kumimoji="1" lang="en-US" altLang="ja-JP" baseline="0" dirty="0"/>
              <a:t>N &lt;- 1:100</a:t>
            </a:r>
            <a:endParaRPr kumimoji="1" lang="en-US" altLang="ja-JP" dirty="0"/>
          </a:p>
          <a:p>
            <a:r>
              <a:rPr kumimoji="1" lang="en-US" altLang="ja-JP" dirty="0" err="1"/>
              <a:t>dN</a:t>
            </a:r>
            <a:r>
              <a:rPr kumimoji="1" lang="en-US" altLang="ja-JP" baseline="0" dirty="0"/>
              <a:t> &lt;- r*N*(1-N/K)</a:t>
            </a:r>
          </a:p>
          <a:p>
            <a:r>
              <a:rPr kumimoji="1" lang="en-US" altLang="ja-JP" baseline="0" dirty="0"/>
              <a:t>plot(</a:t>
            </a:r>
            <a:r>
              <a:rPr kumimoji="1" lang="en-US" altLang="ja-JP" baseline="0" dirty="0" err="1"/>
              <a:t>N,dN,xlab</a:t>
            </a:r>
            <a:r>
              <a:rPr kumimoji="1" lang="en-US" altLang="ja-JP" baseline="0" dirty="0"/>
              <a:t>="N",</a:t>
            </a:r>
            <a:r>
              <a:rPr kumimoji="1" lang="en-US" altLang="ja-JP" baseline="0" dirty="0" err="1"/>
              <a:t>ylab</a:t>
            </a:r>
            <a:r>
              <a:rPr kumimoji="1" lang="en-US" altLang="ja-JP" baseline="0" dirty="0"/>
              <a:t>="</a:t>
            </a:r>
            <a:r>
              <a:rPr kumimoji="1" lang="en-US" altLang="ja-JP" baseline="0" dirty="0" err="1"/>
              <a:t>dN</a:t>
            </a:r>
            <a:r>
              <a:rPr kumimoji="1" lang="en-US" altLang="ja-JP" baseline="0" dirty="0"/>
              <a:t>/</a:t>
            </a:r>
            <a:r>
              <a:rPr kumimoji="1" lang="en-US" altLang="ja-JP" baseline="0" dirty="0" err="1"/>
              <a:t>dt</a:t>
            </a:r>
            <a:r>
              <a:rPr kumimoji="1" lang="en-US" altLang="ja-JP" baseline="0" dirty="0"/>
              <a:t>")</a:t>
            </a:r>
            <a:endParaRPr kumimoji="1" lang="ja-JP" altLang="en-US" dirty="0"/>
          </a:p>
        </p:txBody>
      </p:sp>
      <p:sp>
        <p:nvSpPr>
          <p:cNvPr id="4" name="スライド番号プレースホルダー 3"/>
          <p:cNvSpPr>
            <a:spLocks noGrp="1"/>
          </p:cNvSpPr>
          <p:nvPr>
            <p:ph type="sldNum" sz="quarter" idx="10"/>
          </p:nvPr>
        </p:nvSpPr>
        <p:spPr/>
        <p:txBody>
          <a:bodyPr/>
          <a:lstStyle/>
          <a:p>
            <a:pPr defTabSz="982193">
              <a:defRPr/>
            </a:pPr>
            <a:fld id="{A786E619-10EE-4142-AD9F-7757ACCF1849}" type="slidenum">
              <a:rPr lang="ja-JP" altLang="en-US" sz="2000" kern="0">
                <a:solidFill>
                  <a:sysClr val="windowText" lastClr="000000"/>
                </a:solidFill>
              </a:rPr>
              <a:pPr defTabSz="982193">
                <a:defRPr/>
              </a:pPr>
              <a:t>14</a:t>
            </a:fld>
            <a:endParaRPr lang="ja-JP" altLang="en-US" sz="2000" kern="0">
              <a:solidFill>
                <a:sysClr val="windowText" lastClr="000000"/>
              </a:solidFill>
            </a:endParaRPr>
          </a:p>
        </p:txBody>
      </p:sp>
    </p:spTree>
    <p:extLst>
      <p:ext uri="{BB962C8B-B14F-4D97-AF65-F5344CB8AC3E}">
        <p14:creationId xmlns:p14="http://schemas.microsoft.com/office/powerpoint/2010/main" val="106769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a:t>
            </a:r>
            <a:r>
              <a:rPr kumimoji="1" lang="en-US" altLang="ja-JP" dirty="0"/>
              <a:t>10</a:t>
            </a:r>
            <a:r>
              <a:rPr kumimoji="1" lang="ja-JP" altLang="en-US" dirty="0"/>
              <a:t>年で特に議論されているもの</a:t>
            </a:r>
          </a:p>
        </p:txBody>
      </p:sp>
      <p:sp>
        <p:nvSpPr>
          <p:cNvPr id="4" name="スライド番号プレースホルダー 3"/>
          <p:cNvSpPr>
            <a:spLocks noGrp="1"/>
          </p:cNvSpPr>
          <p:nvPr>
            <p:ph type="sldNum" sz="quarter" idx="10"/>
          </p:nvPr>
        </p:nvSpPr>
        <p:spPr/>
        <p:txBody>
          <a:bodyPr/>
          <a:lstStyle/>
          <a:p>
            <a:pPr defTabSz="982193">
              <a:defRPr/>
            </a:pPr>
            <a:fld id="{A786E619-10EE-4142-AD9F-7757ACCF1849}" type="slidenum">
              <a:rPr lang="ja-JP" altLang="en-US" sz="2000" kern="0">
                <a:solidFill>
                  <a:sysClr val="windowText" lastClr="000000"/>
                </a:solidFill>
              </a:rPr>
              <a:pPr defTabSz="982193">
                <a:defRPr/>
              </a:pPr>
              <a:t>19</a:t>
            </a:fld>
            <a:endParaRPr lang="ja-JP" altLang="en-US" sz="2000" kern="0">
              <a:solidFill>
                <a:sysClr val="windowText" lastClr="000000"/>
              </a:solidFill>
            </a:endParaRPr>
          </a:p>
        </p:txBody>
      </p:sp>
    </p:spTree>
    <p:extLst>
      <p:ext uri="{BB962C8B-B14F-4D97-AF65-F5344CB8AC3E}">
        <p14:creationId xmlns:p14="http://schemas.microsoft.com/office/powerpoint/2010/main" val="285407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2890CA4-092B-4245-95E5-B8CFF93B0A5B}" type="slidenum">
              <a:rPr kumimoji="1" lang="ja-JP" altLang="en-US" smtClean="0"/>
              <a:t>20</a:t>
            </a:fld>
            <a:endParaRPr kumimoji="1" lang="ja-JP" altLang="en-US"/>
          </a:p>
        </p:txBody>
      </p:sp>
    </p:spTree>
    <p:extLst>
      <p:ext uri="{BB962C8B-B14F-4D97-AF65-F5344CB8AC3E}">
        <p14:creationId xmlns:p14="http://schemas.microsoft.com/office/powerpoint/2010/main" val="3208942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r &lt;- 0.3; K &lt;- 100; </a:t>
            </a:r>
          </a:p>
          <a:p>
            <a:r>
              <a:rPr lang="en-US" altLang="ja-JP" dirty="0"/>
              <a:t>Nm &lt;- matrix(NA, 50, 10) # </a:t>
            </a:r>
            <a:r>
              <a:rPr lang="ja-JP" altLang="en-US" dirty="0"/>
              <a:t>空の</a:t>
            </a:r>
            <a:r>
              <a:rPr lang="en-US" altLang="ja-JP" dirty="0"/>
              <a:t>10</a:t>
            </a:r>
            <a:r>
              <a:rPr lang="ja-JP" altLang="en-US" dirty="0"/>
              <a:t>行</a:t>
            </a:r>
            <a:r>
              <a:rPr lang="en-US" altLang="ja-JP" dirty="0"/>
              <a:t>50</a:t>
            </a:r>
            <a:r>
              <a:rPr lang="ja-JP" altLang="en-US" dirty="0"/>
              <a:t>列の行列 </a:t>
            </a:r>
            <a:endParaRPr lang="en-US" altLang="ja-JP" dirty="0"/>
          </a:p>
          <a:p>
            <a:r>
              <a:rPr lang="en-US" altLang="ja-JP" dirty="0"/>
              <a:t>Nm[1, ] &lt;- K # 1</a:t>
            </a:r>
            <a:r>
              <a:rPr lang="ja-JP" altLang="en-US" dirty="0"/>
              <a:t>年</a:t>
            </a:r>
            <a:r>
              <a:rPr lang="ja-JP" altLang="en-US" dirty="0" err="1"/>
              <a:t>めは</a:t>
            </a:r>
            <a:r>
              <a:rPr lang="en-US" altLang="ja-JP" dirty="0"/>
              <a:t>K(</a:t>
            </a:r>
            <a:r>
              <a:rPr lang="ja-JP" altLang="en-US" dirty="0"/>
              <a:t>環境収容量</a:t>
            </a:r>
            <a:r>
              <a:rPr lang="en-US" altLang="ja-JP" dirty="0"/>
              <a:t>)</a:t>
            </a:r>
            <a:r>
              <a:rPr lang="ja-JP" altLang="en-US" dirty="0"/>
              <a:t>からスタート</a:t>
            </a:r>
            <a:endParaRPr lang="en-US" altLang="ja-JP" dirty="0"/>
          </a:p>
          <a:p>
            <a:r>
              <a:rPr lang="en-US" altLang="ja-JP" dirty="0"/>
              <a:t>C &lt;- 1:10   # </a:t>
            </a:r>
            <a:r>
              <a:rPr lang="ja-JP" altLang="en-US" dirty="0"/>
              <a:t>年間の漁獲量を</a:t>
            </a:r>
            <a:r>
              <a:rPr lang="en-US" altLang="ja-JP" dirty="0"/>
              <a:t>1</a:t>
            </a:r>
            <a:r>
              <a:rPr lang="ja-JP" altLang="en-US" dirty="0"/>
              <a:t>トンから</a:t>
            </a:r>
            <a:r>
              <a:rPr lang="en-US" altLang="ja-JP" dirty="0"/>
              <a:t>10</a:t>
            </a:r>
            <a:r>
              <a:rPr lang="ja-JP" altLang="en-US" dirty="0"/>
              <a:t>トンまで変える</a:t>
            </a:r>
            <a:endParaRPr lang="en-US" altLang="ja-JP" dirty="0"/>
          </a:p>
          <a:p>
            <a:r>
              <a:rPr lang="en-US" altLang="ja-JP" dirty="0"/>
              <a:t>for(j in 1:10){   </a:t>
            </a:r>
          </a:p>
          <a:p>
            <a:r>
              <a:rPr lang="en-US" altLang="ja-JP" dirty="0"/>
              <a:t>   for(t in 1:49){</a:t>
            </a:r>
          </a:p>
          <a:p>
            <a:r>
              <a:rPr lang="en-US" altLang="ja-JP" dirty="0"/>
              <a:t>	 Nm[t+1, j] &lt;- (Nm[t, j] + r*Nm[t, j]*(1-Nm[t, j]/K)</a:t>
            </a:r>
            <a:r>
              <a:rPr lang="en-US" altLang="ja-JP" dirty="0">
                <a:solidFill>
                  <a:srgbClr val="FF0000"/>
                </a:solidFill>
              </a:rPr>
              <a:t>-C[j])</a:t>
            </a:r>
          </a:p>
          <a:p>
            <a:r>
              <a:rPr lang="en-US" altLang="ja-JP" dirty="0">
                <a:solidFill>
                  <a:srgbClr val="FF0000"/>
                </a:solidFill>
              </a:rPr>
              <a:t>	 if(Nm[t+1, j]&lt; 0) Nm[t+1, j] &lt;- 0</a:t>
            </a:r>
          </a:p>
          <a:p>
            <a:r>
              <a:rPr lang="en-US" altLang="ja-JP" dirty="0"/>
              <a:t>}}</a:t>
            </a:r>
          </a:p>
          <a:p>
            <a:pPr lvl="0">
              <a:defRPr/>
            </a:pPr>
            <a:r>
              <a:rPr lang="en-US" altLang="ja-JP" dirty="0" err="1"/>
              <a:t>matplot</a:t>
            </a:r>
            <a:r>
              <a:rPr lang="en-US" altLang="ja-JP" dirty="0"/>
              <a:t>(Nm, type="b", </a:t>
            </a:r>
            <a:r>
              <a:rPr lang="en-US" altLang="ja-JP" dirty="0" err="1"/>
              <a:t>pch</a:t>
            </a:r>
            <a:r>
              <a:rPr lang="en-US" altLang="ja-JP" dirty="0"/>
              <a:t>=1:10, col=rainbow(10), </a:t>
            </a:r>
            <a:r>
              <a:rPr lang="en-US" altLang="ja-JP" dirty="0" err="1"/>
              <a:t>xlab</a:t>
            </a:r>
            <a:r>
              <a:rPr lang="en-US" altLang="ja-JP" dirty="0"/>
              <a:t>="</a:t>
            </a:r>
            <a:r>
              <a:rPr lang="ja-JP" altLang="en-US" dirty="0"/>
              <a:t>漁獲量</a:t>
            </a:r>
            <a:r>
              <a:rPr lang="en-US" altLang="ja-JP" dirty="0"/>
              <a:t>", </a:t>
            </a:r>
            <a:r>
              <a:rPr lang="en-US" altLang="ja-JP" dirty="0" err="1"/>
              <a:t>ylab</a:t>
            </a:r>
            <a:r>
              <a:rPr lang="en-US" altLang="ja-JP" dirty="0"/>
              <a:t>="</a:t>
            </a:r>
            <a:r>
              <a:rPr lang="ja-JP" altLang="en-US" dirty="0"/>
              <a:t>資源量</a:t>
            </a:r>
            <a:r>
              <a:rPr lang="en-US" altLang="ja-JP" dirty="0"/>
              <a:t>")</a:t>
            </a:r>
          </a:p>
          <a:p>
            <a:pPr lvl="0">
              <a:defRPr/>
            </a:pPr>
            <a:r>
              <a:rPr lang="en-US" altLang="ja-JP" dirty="0"/>
              <a:t>legend("</a:t>
            </a:r>
            <a:r>
              <a:rPr lang="en-US" altLang="ja-JP" dirty="0" err="1"/>
              <a:t>bottomleft</a:t>
            </a:r>
            <a:r>
              <a:rPr lang="en-US" altLang="ja-JP" dirty="0"/>
              <a:t>", legend=C, </a:t>
            </a:r>
            <a:r>
              <a:rPr lang="en-US" altLang="ja-JP" dirty="0" err="1"/>
              <a:t>pch</a:t>
            </a:r>
            <a:r>
              <a:rPr lang="en-US" altLang="ja-JP" dirty="0"/>
              <a:t>=1:10,col=rainbow(10),</a:t>
            </a:r>
            <a:r>
              <a:rPr lang="en-US" altLang="ja-JP" dirty="0" err="1"/>
              <a:t>ncol</a:t>
            </a:r>
            <a:r>
              <a:rPr lang="en-US" altLang="ja-JP" dirty="0"/>
              <a:t>=5)</a:t>
            </a:r>
          </a:p>
          <a:p>
            <a:endParaRPr kumimoji="1" lang="ja-JP" altLang="en-US"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34</a:t>
            </a:fld>
            <a:endParaRPr kumimoji="1" lang="ja-JP" altLang="en-US"/>
          </a:p>
        </p:txBody>
      </p:sp>
    </p:spTree>
    <p:extLst>
      <p:ext uri="{BB962C8B-B14F-4D97-AF65-F5344CB8AC3E}">
        <p14:creationId xmlns:p14="http://schemas.microsoft.com/office/powerpoint/2010/main" val="1329522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r &lt;- 0.3; K &lt;- 100; </a:t>
            </a:r>
          </a:p>
          <a:p>
            <a:r>
              <a:rPr lang="en-US" altLang="ja-JP" dirty="0"/>
              <a:t>Nm &lt;- matrix(NA, 50, 10) # </a:t>
            </a:r>
            <a:r>
              <a:rPr lang="ja-JP" altLang="en-US" dirty="0"/>
              <a:t>空の</a:t>
            </a:r>
            <a:r>
              <a:rPr lang="en-US" altLang="ja-JP" dirty="0"/>
              <a:t>10</a:t>
            </a:r>
            <a:r>
              <a:rPr lang="ja-JP" altLang="en-US" dirty="0"/>
              <a:t>行</a:t>
            </a:r>
            <a:r>
              <a:rPr lang="en-US" altLang="ja-JP" dirty="0"/>
              <a:t>50</a:t>
            </a:r>
            <a:r>
              <a:rPr lang="ja-JP" altLang="en-US" dirty="0"/>
              <a:t>列の行列 </a:t>
            </a:r>
            <a:endParaRPr lang="en-US" altLang="ja-JP" dirty="0"/>
          </a:p>
          <a:p>
            <a:r>
              <a:rPr lang="en-US" altLang="ja-JP" dirty="0"/>
              <a:t>Nm[1, ] &lt;- K # 1</a:t>
            </a:r>
            <a:r>
              <a:rPr lang="ja-JP" altLang="en-US" dirty="0"/>
              <a:t>年</a:t>
            </a:r>
            <a:r>
              <a:rPr lang="ja-JP" altLang="en-US" dirty="0" err="1"/>
              <a:t>めは</a:t>
            </a:r>
            <a:r>
              <a:rPr lang="en-US" altLang="ja-JP" dirty="0"/>
              <a:t>K(</a:t>
            </a:r>
            <a:r>
              <a:rPr lang="ja-JP" altLang="en-US" dirty="0"/>
              <a:t>環境収容量</a:t>
            </a:r>
            <a:r>
              <a:rPr lang="en-US" altLang="ja-JP" dirty="0"/>
              <a:t>)</a:t>
            </a:r>
            <a:r>
              <a:rPr lang="ja-JP" altLang="en-US" dirty="0"/>
              <a:t>からスタート</a:t>
            </a:r>
            <a:endParaRPr lang="en-US" altLang="ja-JP" dirty="0"/>
          </a:p>
          <a:p>
            <a:r>
              <a:rPr lang="en-US" altLang="ja-JP" dirty="0"/>
              <a:t>C &lt;- 1:10   # </a:t>
            </a:r>
            <a:r>
              <a:rPr lang="ja-JP" altLang="en-US" dirty="0"/>
              <a:t>年間の漁獲量を</a:t>
            </a:r>
            <a:r>
              <a:rPr lang="en-US" altLang="ja-JP" dirty="0"/>
              <a:t>1</a:t>
            </a:r>
            <a:r>
              <a:rPr lang="ja-JP" altLang="en-US" dirty="0"/>
              <a:t>トンから</a:t>
            </a:r>
            <a:r>
              <a:rPr lang="en-US" altLang="ja-JP" dirty="0"/>
              <a:t>10</a:t>
            </a:r>
            <a:r>
              <a:rPr lang="ja-JP" altLang="en-US" dirty="0"/>
              <a:t>トンまで変える</a:t>
            </a:r>
            <a:endParaRPr lang="en-US" altLang="ja-JP" dirty="0"/>
          </a:p>
          <a:p>
            <a:r>
              <a:rPr lang="en-US" altLang="ja-JP" dirty="0"/>
              <a:t>for(j in 1:10){   </a:t>
            </a:r>
          </a:p>
          <a:p>
            <a:r>
              <a:rPr lang="en-US" altLang="ja-JP" dirty="0"/>
              <a:t>   for(t in 1:49){</a:t>
            </a:r>
          </a:p>
          <a:p>
            <a:r>
              <a:rPr lang="en-US" altLang="ja-JP" dirty="0"/>
              <a:t>	 Nm[t+1, j] &lt;- (Nm[t, j] + r*Nm[t, j]*(1-Nm[t, j]/K)</a:t>
            </a:r>
            <a:r>
              <a:rPr lang="en-US" altLang="ja-JP" dirty="0">
                <a:solidFill>
                  <a:srgbClr val="FF0000"/>
                </a:solidFill>
              </a:rPr>
              <a:t>-C[j]) * </a:t>
            </a:r>
            <a:r>
              <a:rPr lang="en-US" altLang="ja-JP" dirty="0" err="1">
                <a:solidFill>
                  <a:srgbClr val="FF0000"/>
                </a:solidFill>
              </a:rPr>
              <a:t>exp</a:t>
            </a:r>
            <a:r>
              <a:rPr lang="en-US" altLang="ja-JP" dirty="0">
                <a:solidFill>
                  <a:srgbClr val="FF0000"/>
                </a:solidFill>
              </a:rPr>
              <a:t>(</a:t>
            </a:r>
            <a:r>
              <a:rPr lang="en-US" altLang="ja-JP" u="sng" dirty="0" err="1">
                <a:solidFill>
                  <a:srgbClr val="FF0000"/>
                </a:solidFill>
              </a:rPr>
              <a:t>rnorm</a:t>
            </a:r>
            <a:r>
              <a:rPr lang="en-US" altLang="ja-JP" u="sng" dirty="0">
                <a:solidFill>
                  <a:srgbClr val="FF0000"/>
                </a:solidFill>
              </a:rPr>
              <a:t>(1,0,0.2)</a:t>
            </a:r>
            <a:r>
              <a:rPr lang="en-US" altLang="ja-JP" dirty="0">
                <a:solidFill>
                  <a:srgbClr val="FF0000"/>
                </a:solidFill>
              </a:rPr>
              <a:t>)</a:t>
            </a:r>
          </a:p>
          <a:p>
            <a:r>
              <a:rPr lang="en-US" altLang="ja-JP" dirty="0">
                <a:solidFill>
                  <a:srgbClr val="FF0000"/>
                </a:solidFill>
              </a:rPr>
              <a:t>	</a:t>
            </a:r>
            <a:r>
              <a:rPr lang="en-US" altLang="ja-JP" dirty="0"/>
              <a:t> if(Nm[t+1, j]&lt; 0) Nm[t+1, j] &lt;- 0</a:t>
            </a:r>
          </a:p>
          <a:p>
            <a:r>
              <a:rPr lang="en-US" altLang="ja-JP" dirty="0"/>
              <a:t>}}</a:t>
            </a:r>
          </a:p>
          <a:p>
            <a:pPr lvl="0">
              <a:defRPr/>
            </a:pPr>
            <a:r>
              <a:rPr lang="en-US" altLang="ja-JP" dirty="0" err="1"/>
              <a:t>matplot</a:t>
            </a:r>
            <a:r>
              <a:rPr lang="en-US" altLang="ja-JP" dirty="0"/>
              <a:t>(Nm, type="b", </a:t>
            </a:r>
            <a:r>
              <a:rPr lang="en-US" altLang="ja-JP" dirty="0" err="1"/>
              <a:t>pch</a:t>
            </a:r>
            <a:r>
              <a:rPr lang="en-US" altLang="ja-JP" dirty="0"/>
              <a:t>=1:10, col=rainbow(10), </a:t>
            </a:r>
            <a:r>
              <a:rPr lang="en-US" altLang="ja-JP" dirty="0" err="1"/>
              <a:t>xlab</a:t>
            </a:r>
            <a:r>
              <a:rPr lang="en-US" altLang="ja-JP" dirty="0"/>
              <a:t>="</a:t>
            </a:r>
            <a:r>
              <a:rPr lang="ja-JP" altLang="en-US" dirty="0"/>
              <a:t>漁獲量</a:t>
            </a:r>
            <a:r>
              <a:rPr lang="en-US" altLang="ja-JP" dirty="0"/>
              <a:t>", </a:t>
            </a:r>
            <a:r>
              <a:rPr lang="en-US" altLang="ja-JP" dirty="0" err="1"/>
              <a:t>ylab</a:t>
            </a:r>
            <a:r>
              <a:rPr lang="en-US" altLang="ja-JP" dirty="0"/>
              <a:t>="</a:t>
            </a:r>
            <a:r>
              <a:rPr lang="ja-JP" altLang="en-US" dirty="0"/>
              <a:t>資源量</a:t>
            </a:r>
            <a:r>
              <a:rPr lang="en-US" altLang="ja-JP" dirty="0"/>
              <a:t>")</a:t>
            </a:r>
          </a:p>
          <a:p>
            <a:pPr lvl="0">
              <a:defRPr/>
            </a:pPr>
            <a:r>
              <a:rPr lang="en-US" altLang="ja-JP" dirty="0"/>
              <a:t>legend("</a:t>
            </a:r>
            <a:r>
              <a:rPr lang="en-US" altLang="ja-JP" dirty="0" err="1"/>
              <a:t>bottomleft</a:t>
            </a:r>
            <a:r>
              <a:rPr lang="en-US" altLang="ja-JP" dirty="0"/>
              <a:t>", legend=C, </a:t>
            </a:r>
            <a:r>
              <a:rPr lang="en-US" altLang="ja-JP" dirty="0" err="1"/>
              <a:t>pch</a:t>
            </a:r>
            <a:r>
              <a:rPr lang="en-US" altLang="ja-JP" dirty="0"/>
              <a:t>=1:10,col=rainbow(10),</a:t>
            </a:r>
            <a:r>
              <a:rPr lang="en-US" altLang="ja-JP" dirty="0" err="1"/>
              <a:t>ncol</a:t>
            </a:r>
            <a:r>
              <a:rPr lang="en-US" altLang="ja-JP" dirty="0"/>
              <a:t>=5,bg="white")</a:t>
            </a:r>
          </a:p>
          <a:p>
            <a:endParaRPr kumimoji="1" lang="ja-JP" altLang="en-US"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36</a:t>
            </a:fld>
            <a:endParaRPr kumimoji="1" lang="ja-JP" altLang="en-US"/>
          </a:p>
        </p:txBody>
      </p:sp>
    </p:spTree>
    <p:extLst>
      <p:ext uri="{BB962C8B-B14F-4D97-AF65-F5344CB8AC3E}">
        <p14:creationId xmlns:p14="http://schemas.microsoft.com/office/powerpoint/2010/main" val="616929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r &lt;- 0.3; K &lt;- 100; </a:t>
            </a:r>
          </a:p>
          <a:p>
            <a:r>
              <a:rPr lang="en-US" altLang="ja-JP" dirty="0"/>
              <a:t>Nm &lt;- matrix(NA, 50, 10) # </a:t>
            </a:r>
            <a:r>
              <a:rPr lang="ja-JP" altLang="en-US" dirty="0"/>
              <a:t>空の</a:t>
            </a:r>
            <a:r>
              <a:rPr lang="en-US" altLang="ja-JP" dirty="0"/>
              <a:t>10</a:t>
            </a:r>
            <a:r>
              <a:rPr lang="ja-JP" altLang="en-US" dirty="0"/>
              <a:t>行</a:t>
            </a:r>
            <a:r>
              <a:rPr lang="en-US" altLang="ja-JP" dirty="0"/>
              <a:t>50</a:t>
            </a:r>
            <a:r>
              <a:rPr lang="ja-JP" altLang="en-US" dirty="0"/>
              <a:t>列の行列 </a:t>
            </a:r>
            <a:endParaRPr lang="en-US" altLang="ja-JP" dirty="0"/>
          </a:p>
          <a:p>
            <a:r>
              <a:rPr lang="en-US" altLang="ja-JP" dirty="0"/>
              <a:t>sigma &lt;-</a:t>
            </a:r>
            <a:r>
              <a:rPr lang="en-US" altLang="ja-JP" baseline="0" dirty="0"/>
              <a:t> c(0.2, 0.35, 0.5)</a:t>
            </a:r>
          </a:p>
          <a:p>
            <a:r>
              <a:rPr lang="en-US" altLang="ja-JP" dirty="0"/>
              <a:t>Nm[1, ] &lt;- K # 1</a:t>
            </a:r>
            <a:r>
              <a:rPr lang="ja-JP" altLang="en-US" dirty="0"/>
              <a:t>年</a:t>
            </a:r>
            <a:r>
              <a:rPr lang="ja-JP" altLang="en-US" dirty="0" err="1"/>
              <a:t>めは</a:t>
            </a:r>
            <a:r>
              <a:rPr lang="en-US" altLang="ja-JP" dirty="0"/>
              <a:t>K(</a:t>
            </a:r>
            <a:r>
              <a:rPr lang="ja-JP" altLang="en-US" dirty="0"/>
              <a:t>環境収容量</a:t>
            </a:r>
            <a:r>
              <a:rPr lang="en-US" altLang="ja-JP" dirty="0"/>
              <a:t>)</a:t>
            </a:r>
            <a:r>
              <a:rPr lang="ja-JP" altLang="en-US" dirty="0"/>
              <a:t>からスタート</a:t>
            </a:r>
            <a:endParaRPr lang="en-US" altLang="ja-JP" dirty="0"/>
          </a:p>
          <a:p>
            <a:r>
              <a:rPr lang="en-US" altLang="ja-JP" dirty="0"/>
              <a:t>C &lt;- 1:10   # </a:t>
            </a:r>
            <a:r>
              <a:rPr lang="ja-JP" altLang="en-US" dirty="0"/>
              <a:t>年間の漁獲量を</a:t>
            </a:r>
            <a:r>
              <a:rPr lang="en-US" altLang="ja-JP" dirty="0"/>
              <a:t>1</a:t>
            </a:r>
            <a:r>
              <a:rPr lang="ja-JP" altLang="en-US" dirty="0"/>
              <a:t>トンから</a:t>
            </a:r>
            <a:r>
              <a:rPr lang="en-US" altLang="ja-JP" dirty="0"/>
              <a:t>10</a:t>
            </a:r>
            <a:r>
              <a:rPr lang="ja-JP" altLang="en-US" dirty="0"/>
              <a:t>トンまで変える</a:t>
            </a:r>
            <a:endParaRPr lang="en-US" altLang="ja-JP" dirty="0"/>
          </a:p>
          <a:p>
            <a:pPr defTabSz="947776">
              <a:defRPr/>
            </a:pPr>
            <a:r>
              <a:rPr lang="en-US" altLang="ja-JP" dirty="0" err="1"/>
              <a:t>ext.probs</a:t>
            </a:r>
            <a:r>
              <a:rPr lang="en-US" altLang="ja-JP" dirty="0"/>
              <a:t> &lt;- matrix(0,length(C),length(sigma))</a:t>
            </a:r>
          </a:p>
          <a:p>
            <a:r>
              <a:rPr lang="en-US" altLang="ja-JP" dirty="0"/>
              <a:t>for(k in 1:length(sigma))</a:t>
            </a:r>
          </a:p>
          <a:p>
            <a:r>
              <a:rPr lang="en-US" altLang="ja-JP" dirty="0"/>
              <a:t>for(j in 1:10){   </a:t>
            </a:r>
          </a:p>
          <a:p>
            <a:r>
              <a:rPr lang="ja-JP" altLang="en-US" dirty="0"/>
              <a:t>　</a:t>
            </a:r>
            <a:r>
              <a:rPr lang="en-US" altLang="ja-JP" dirty="0"/>
              <a:t>for(s in 1:1000){</a:t>
            </a:r>
          </a:p>
          <a:p>
            <a:r>
              <a:rPr lang="en-US" altLang="ja-JP" dirty="0"/>
              <a:t>      for(t in 1:49){</a:t>
            </a:r>
          </a:p>
          <a:p>
            <a:r>
              <a:rPr lang="en-US" altLang="ja-JP" dirty="0"/>
              <a:t>	 Nm[t+1, j] &lt;- (Nm[t, j] + r*Nm[t, j]*(1-Nm[t, j]/K)</a:t>
            </a:r>
            <a:r>
              <a:rPr lang="en-US" altLang="ja-JP" dirty="0">
                <a:solidFill>
                  <a:srgbClr val="FF0000"/>
                </a:solidFill>
              </a:rPr>
              <a:t>-C[j]) * </a:t>
            </a:r>
            <a:r>
              <a:rPr lang="en-US" altLang="ja-JP" dirty="0" err="1">
                <a:solidFill>
                  <a:srgbClr val="FF0000"/>
                </a:solidFill>
              </a:rPr>
              <a:t>exp</a:t>
            </a:r>
            <a:r>
              <a:rPr lang="en-US" altLang="ja-JP" dirty="0">
                <a:solidFill>
                  <a:srgbClr val="FF0000"/>
                </a:solidFill>
              </a:rPr>
              <a:t>(</a:t>
            </a:r>
            <a:r>
              <a:rPr lang="en-US" altLang="ja-JP" u="sng" dirty="0" err="1">
                <a:solidFill>
                  <a:srgbClr val="FF0000"/>
                </a:solidFill>
              </a:rPr>
              <a:t>rnorm</a:t>
            </a:r>
            <a:r>
              <a:rPr lang="en-US" altLang="ja-JP" u="sng" dirty="0">
                <a:solidFill>
                  <a:srgbClr val="FF0000"/>
                </a:solidFill>
              </a:rPr>
              <a:t>(1,0,sigma[k])</a:t>
            </a:r>
            <a:r>
              <a:rPr lang="en-US" altLang="ja-JP" dirty="0">
                <a:solidFill>
                  <a:srgbClr val="FF0000"/>
                </a:solidFill>
              </a:rPr>
              <a:t>)</a:t>
            </a:r>
          </a:p>
          <a:p>
            <a:r>
              <a:rPr lang="en-US" altLang="ja-JP" dirty="0">
                <a:solidFill>
                  <a:srgbClr val="FF0000"/>
                </a:solidFill>
              </a:rPr>
              <a:t>	</a:t>
            </a:r>
            <a:r>
              <a:rPr lang="en-US" altLang="ja-JP" dirty="0"/>
              <a:t> if(Nm[t+1, j]&lt; 0) Nm[t+1, j] &lt;- 0</a:t>
            </a:r>
          </a:p>
          <a:p>
            <a:r>
              <a:rPr lang="en-US" altLang="ja-JP" dirty="0"/>
              <a:t>       }</a:t>
            </a:r>
          </a:p>
          <a:p>
            <a:r>
              <a:rPr lang="en-US" altLang="ja-JP" dirty="0"/>
              <a:t>      </a:t>
            </a:r>
            <a:r>
              <a:rPr lang="en-US" altLang="ja-JP" dirty="0" err="1"/>
              <a:t>ext.probs</a:t>
            </a:r>
            <a:r>
              <a:rPr lang="en-US" altLang="ja-JP" dirty="0"/>
              <a:t>[</a:t>
            </a:r>
            <a:r>
              <a:rPr lang="en-US" altLang="ja-JP" dirty="0" err="1"/>
              <a:t>j,k</a:t>
            </a:r>
            <a:r>
              <a:rPr lang="en-US" altLang="ja-JP" dirty="0"/>
              <a:t>] &lt;- </a:t>
            </a:r>
            <a:r>
              <a:rPr lang="en-US" altLang="ja-JP" dirty="0" err="1"/>
              <a:t>ext.probs</a:t>
            </a:r>
            <a:r>
              <a:rPr lang="en-US" altLang="ja-JP" dirty="0"/>
              <a:t>[</a:t>
            </a:r>
            <a:r>
              <a:rPr lang="en-US" altLang="ja-JP" dirty="0" err="1"/>
              <a:t>j,k</a:t>
            </a:r>
            <a:r>
              <a:rPr lang="en-US" altLang="ja-JP" dirty="0"/>
              <a:t>]  + </a:t>
            </a:r>
            <a:r>
              <a:rPr lang="en-US" altLang="ja-JP" dirty="0" err="1"/>
              <a:t>as.numeric</a:t>
            </a:r>
            <a:r>
              <a:rPr lang="en-US" altLang="ja-JP" dirty="0"/>
              <a:t>(Nm[t+1,j]==0)</a:t>
            </a:r>
          </a:p>
          <a:p>
            <a:r>
              <a:rPr lang="en-US" altLang="ja-JP" dirty="0"/>
              <a:t>}} </a:t>
            </a:r>
          </a:p>
          <a:p>
            <a:pPr defTabSz="947776">
              <a:defRPr/>
            </a:pPr>
            <a:r>
              <a:rPr lang="en-US" altLang="ja-JP" dirty="0" err="1"/>
              <a:t>matplot</a:t>
            </a:r>
            <a:r>
              <a:rPr lang="en-US" altLang="ja-JP" dirty="0"/>
              <a:t>(C, </a:t>
            </a:r>
            <a:r>
              <a:rPr lang="en-US" altLang="ja-JP" dirty="0" err="1"/>
              <a:t>ext.probs</a:t>
            </a:r>
            <a:r>
              <a:rPr lang="en-US" altLang="ja-JP" dirty="0"/>
              <a:t>/1000, type="b",</a:t>
            </a:r>
            <a:r>
              <a:rPr lang="en-US" altLang="ja-JP" dirty="0" err="1"/>
              <a:t>xlab</a:t>
            </a:r>
            <a:r>
              <a:rPr lang="en-US" altLang="ja-JP" dirty="0"/>
              <a:t>="</a:t>
            </a:r>
            <a:r>
              <a:rPr lang="ja-JP" altLang="en-US" dirty="0"/>
              <a:t>毎年の漁獲量</a:t>
            </a:r>
            <a:r>
              <a:rPr lang="en-US" altLang="ja-JP" dirty="0"/>
              <a:t>",</a:t>
            </a:r>
            <a:r>
              <a:rPr lang="en-US" altLang="ja-JP" dirty="0" err="1"/>
              <a:t>ylab</a:t>
            </a:r>
            <a:r>
              <a:rPr lang="en-US" altLang="ja-JP" dirty="0"/>
              <a:t>="</a:t>
            </a:r>
            <a:r>
              <a:rPr lang="ja-JP" altLang="en-US" dirty="0"/>
              <a:t>絶滅確率</a:t>
            </a:r>
            <a:r>
              <a:rPr lang="en-US" altLang="ja-JP" dirty="0"/>
              <a:t>",</a:t>
            </a:r>
            <a:r>
              <a:rPr lang="en-US" altLang="ja-JP" dirty="0" err="1"/>
              <a:t>pch</a:t>
            </a:r>
            <a:r>
              <a:rPr lang="en-US" altLang="ja-JP" dirty="0"/>
              <a:t>=1:3,col=rainbow(3),</a:t>
            </a:r>
            <a:r>
              <a:rPr lang="en-US" altLang="ja-JP" dirty="0" err="1"/>
              <a:t>lty</a:t>
            </a:r>
            <a:r>
              <a:rPr lang="en-US" altLang="ja-JP" dirty="0"/>
              <a:t>=1,lwd=2,ylim=c(0,1))</a:t>
            </a:r>
          </a:p>
          <a:p>
            <a:pPr defTabSz="947776">
              <a:defRPr/>
            </a:pPr>
            <a:r>
              <a:rPr lang="en-US" altLang="ja-JP" dirty="0" err="1"/>
              <a:t>abline</a:t>
            </a:r>
            <a:r>
              <a:rPr lang="en-US" altLang="ja-JP" dirty="0"/>
              <a:t>(v=r*K/4,col=2)</a:t>
            </a:r>
          </a:p>
          <a:p>
            <a:pPr defTabSz="947776">
              <a:defRPr/>
            </a:pPr>
            <a:r>
              <a:rPr lang="en-US" altLang="ja-JP" dirty="0"/>
              <a:t>legend("</a:t>
            </a:r>
            <a:r>
              <a:rPr lang="en-US" altLang="ja-JP" dirty="0" err="1"/>
              <a:t>bottomright</a:t>
            </a:r>
            <a:r>
              <a:rPr lang="en-US" altLang="ja-JP" dirty="0"/>
              <a:t>",legend=</a:t>
            </a:r>
            <a:r>
              <a:rPr lang="en-US" altLang="ja-JP" dirty="0" err="1"/>
              <a:t>sigma,col</a:t>
            </a:r>
            <a:r>
              <a:rPr lang="en-US" altLang="ja-JP" dirty="0"/>
              <a:t>=rainbow(3),</a:t>
            </a:r>
            <a:r>
              <a:rPr lang="en-US" altLang="ja-JP" dirty="0" err="1"/>
              <a:t>pch</a:t>
            </a:r>
            <a:r>
              <a:rPr lang="en-US" altLang="ja-JP" dirty="0"/>
              <a:t>=1:3,lty=1,title="</a:t>
            </a:r>
            <a:r>
              <a:rPr lang="ja-JP" altLang="en-US" dirty="0"/>
              <a:t>加入変動の大きさ</a:t>
            </a:r>
            <a:r>
              <a:rPr lang="en-US" altLang="ja-JP" dirty="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FF0CEE49-F5CB-4C17-B718-1A53636D117C}" type="slidenum">
              <a:rPr kumimoji="1" lang="ja-JP" altLang="en-US" smtClean="0"/>
              <a:t>37</a:t>
            </a:fld>
            <a:endParaRPr kumimoji="1" lang="ja-JP" altLang="en-US"/>
          </a:p>
        </p:txBody>
      </p:sp>
    </p:spTree>
    <p:extLst>
      <p:ext uri="{BB962C8B-B14F-4D97-AF65-F5344CB8AC3E}">
        <p14:creationId xmlns:p14="http://schemas.microsoft.com/office/powerpoint/2010/main" val="402120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A7CEC4D-25B5-4C62-8844-CBF8B532BAD1}"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3399021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6EB02D5-F7E3-49EA-BBB4-E779B5B68F6E}"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4293407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2748FC7-F9FA-434B-986E-65ABB8F1B2B3}"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361344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1618262-BF24-4359-BD8C-56E4BB0D1466}"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1828360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449C6A9-2F60-4F46-9C89-E1372F3A6792}"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417041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8CD8F4F4-2C2E-4C2F-895D-35F2093C5F9E}" type="datetime1">
              <a:rPr kumimoji="1" lang="ja-JP" altLang="en-US" smtClean="0"/>
              <a:t>2017/6/6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3411141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01DC877-D211-45EE-971D-97517F050310}" type="datetime1">
              <a:rPr kumimoji="1" lang="ja-JP" altLang="en-US" smtClean="0"/>
              <a:t>2017/6/6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3352675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4561083B-8347-47CE-A92B-9C4CAD43A6C4}" type="datetime1">
              <a:rPr kumimoji="1" lang="ja-JP" altLang="en-US" smtClean="0"/>
              <a:t>2017/6/6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3516439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C2273CF-9F9F-4FC0-AF44-B9C697D9277F}" type="datetime1">
              <a:rPr kumimoji="1" lang="ja-JP" altLang="en-US" smtClean="0"/>
              <a:t>2017/6/6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1162099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09A5DA9-FA0C-4A21-85DD-0B13BAD61CBD}" type="datetime1">
              <a:rPr kumimoji="1" lang="ja-JP" altLang="en-US" smtClean="0"/>
              <a:t>2017/6/6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3822769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F233434-5BEE-4941-B150-9925C44C91B7}" type="datetime1">
              <a:rPr kumimoji="1" lang="ja-JP" altLang="en-US" smtClean="0"/>
              <a:t>2017/6/6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2981264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F6C91-FCB0-4908-B5B3-1455FE3F547D}" type="datetime1">
              <a:rPr kumimoji="1" lang="ja-JP" altLang="en-US" smtClean="0"/>
              <a:t>2017/6/6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D199F-BA6E-4739-B39E-76EC4CE104BB}" type="slidenum">
              <a:rPr kumimoji="1" lang="ja-JP" altLang="en-US" smtClean="0"/>
              <a:t>‹#›</a:t>
            </a:fld>
            <a:endParaRPr kumimoji="1" lang="ja-JP" altLang="en-US"/>
          </a:p>
        </p:txBody>
      </p:sp>
    </p:spTree>
    <p:extLst>
      <p:ext uri="{BB962C8B-B14F-4D97-AF65-F5344CB8AC3E}">
        <p14:creationId xmlns:p14="http://schemas.microsoft.com/office/powerpoint/2010/main" val="3295868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1735137"/>
          </a:xfrm>
        </p:spPr>
        <p:txBody>
          <a:bodyPr/>
          <a:lstStyle/>
          <a:p>
            <a:r>
              <a:rPr kumimoji="1" lang="ja-JP" altLang="en-US" dirty="0"/>
              <a:t>資源管理研修会</a:t>
            </a:r>
          </a:p>
        </p:txBody>
      </p:sp>
      <p:sp>
        <p:nvSpPr>
          <p:cNvPr id="3" name="サブタイトル 2"/>
          <p:cNvSpPr>
            <a:spLocks noGrp="1"/>
          </p:cNvSpPr>
          <p:nvPr>
            <p:ph type="subTitle" idx="1"/>
          </p:nvPr>
        </p:nvSpPr>
        <p:spPr>
          <a:xfrm>
            <a:off x="1524000" y="3602038"/>
            <a:ext cx="9144000" cy="2714942"/>
          </a:xfrm>
        </p:spPr>
        <p:txBody>
          <a:bodyPr>
            <a:normAutofit fontScale="92500" lnSpcReduction="10000"/>
          </a:bodyPr>
          <a:lstStyle/>
          <a:p>
            <a:r>
              <a:rPr kumimoji="1" lang="ja-JP" altLang="en-US" sz="3600" dirty="0"/>
              <a:t>中央水産研究所　資源管理研究センター</a:t>
            </a:r>
            <a:endParaRPr kumimoji="1" lang="en-US" altLang="ja-JP" sz="3600" dirty="0"/>
          </a:p>
          <a:p>
            <a:endParaRPr kumimoji="1" lang="en-US" altLang="ja-JP" sz="3600" dirty="0"/>
          </a:p>
          <a:p>
            <a:r>
              <a:rPr lang="ja-JP" altLang="en-US" sz="3600" dirty="0"/>
              <a:t>市野川桃子</a:t>
            </a:r>
            <a:endParaRPr lang="en-US" altLang="ja-JP" sz="3600" dirty="0"/>
          </a:p>
          <a:p>
            <a:r>
              <a:rPr lang="ja-JP" altLang="en-US" sz="3600" dirty="0"/>
              <a:t>赤嶺達郎</a:t>
            </a:r>
            <a:endParaRPr lang="en-US" altLang="ja-JP" sz="3600" dirty="0"/>
          </a:p>
          <a:p>
            <a:r>
              <a:rPr lang="ja-JP" altLang="en-US" sz="3600" dirty="0"/>
              <a:t>西嶋翔太</a:t>
            </a:r>
            <a:endParaRPr lang="en-US" altLang="ja-JP" sz="3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95DD199F-BA6E-4739-B39E-76EC4CE104BB}" type="slidenum">
              <a:rPr kumimoji="1" lang="ja-JP" altLang="en-US" smtClean="0"/>
              <a:t>1</a:t>
            </a:fld>
            <a:endParaRPr kumimoji="1" lang="ja-JP" altLang="en-US"/>
          </a:p>
        </p:txBody>
      </p:sp>
    </p:spTree>
    <p:extLst>
      <p:ext uri="{BB962C8B-B14F-4D97-AF65-F5344CB8AC3E}">
        <p14:creationId xmlns:p14="http://schemas.microsoft.com/office/powerpoint/2010/main" val="1002947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個体群動態モデルの単純な例</a:t>
            </a:r>
          </a:p>
        </p:txBody>
      </p:sp>
      <p:pic>
        <p:nvPicPr>
          <p:cNvPr id="4" name="図 3"/>
          <p:cNvPicPr>
            <a:picLocks noChangeAspect="1"/>
          </p:cNvPicPr>
          <p:nvPr/>
        </p:nvPicPr>
        <p:blipFill rotWithShape="1">
          <a:blip r:embed="rId2"/>
          <a:srcRect t="13286" r="-699"/>
          <a:stretch/>
        </p:blipFill>
        <p:spPr>
          <a:xfrm>
            <a:off x="2962022" y="2962357"/>
            <a:ext cx="6076965" cy="3334570"/>
          </a:xfrm>
          <a:prstGeom prst="rect">
            <a:avLst/>
          </a:prstGeom>
        </p:spPr>
      </p:pic>
      <p:sp>
        <p:nvSpPr>
          <p:cNvPr id="5" name="コンテンツ プレースホルダー 2"/>
          <p:cNvSpPr>
            <a:spLocks noGrp="1"/>
          </p:cNvSpPr>
          <p:nvPr>
            <p:ph idx="1"/>
          </p:nvPr>
        </p:nvSpPr>
        <p:spPr>
          <a:xfrm>
            <a:off x="523875" y="1825624"/>
            <a:ext cx="11239499" cy="1001797"/>
          </a:xfrm>
        </p:spPr>
        <p:txBody>
          <a:bodyPr>
            <a:normAutofit/>
          </a:bodyPr>
          <a:lstStyle/>
          <a:p>
            <a:r>
              <a:rPr lang="en-US" altLang="ja-JP" sz="2800" dirty="0"/>
              <a:t>1930</a:t>
            </a:r>
            <a:r>
              <a:rPr lang="ja-JP" altLang="en-US" sz="2800" dirty="0"/>
              <a:t>年代の実験（ジョージ・ガウゼ）</a:t>
            </a:r>
            <a:endParaRPr lang="en-US" altLang="ja-JP" sz="2800" dirty="0"/>
          </a:p>
          <a:p>
            <a:r>
              <a:rPr lang="ja-JP" altLang="en-US" sz="2800" dirty="0"/>
              <a:t>シャーレの中にゾウリムシを入れ，どのように増えるかを観察</a:t>
            </a:r>
            <a:endParaRPr lang="en-US" altLang="ja-JP" sz="2800" dirty="0"/>
          </a:p>
          <a:p>
            <a:endParaRPr kumimoji="1" lang="en-US" altLang="ja-JP" sz="2800" dirty="0"/>
          </a:p>
          <a:p>
            <a:endParaRPr kumimoji="1" lang="en-US" altLang="ja-JP" sz="2800" dirty="0"/>
          </a:p>
          <a:p>
            <a:endParaRPr lang="en-US" altLang="ja-JP" sz="2800" dirty="0"/>
          </a:p>
          <a:p>
            <a:endParaRPr kumimoji="1" lang="en-US" altLang="ja-JP" sz="2800" dirty="0"/>
          </a:p>
          <a:p>
            <a:endParaRPr lang="en-US" altLang="ja-JP" sz="2800" dirty="0"/>
          </a:p>
          <a:p>
            <a:pPr marL="0" indent="0">
              <a:buNone/>
            </a:pPr>
            <a:endParaRPr kumimoji="1" lang="en-US" altLang="ja-JP" sz="2800" dirty="0"/>
          </a:p>
        </p:txBody>
      </p:sp>
      <p:sp>
        <p:nvSpPr>
          <p:cNvPr id="9" name="テキスト ボックス 8"/>
          <p:cNvSpPr txBox="1"/>
          <p:nvPr/>
        </p:nvSpPr>
        <p:spPr>
          <a:xfrm>
            <a:off x="5715000" y="6374367"/>
            <a:ext cx="66479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ysClr val="windowText" lastClr="000000"/>
                </a:solidFill>
                <a:effectLst/>
                <a:uLnTx/>
                <a:uFillTx/>
              </a:rPr>
              <a:t>「乱獲</a:t>
            </a:r>
            <a:r>
              <a:rPr kumimoji="1" lang="ja-JP" altLang="en-US" sz="1800" b="0" i="0" u="none" strike="noStrike" kern="0" cap="none" spc="0" normalizeH="0" baseline="0" noProof="0" dirty="0" err="1">
                <a:ln>
                  <a:noFill/>
                </a:ln>
                <a:solidFill>
                  <a:sysClr val="windowText" lastClr="000000"/>
                </a:solidFill>
                <a:effectLst/>
                <a:uLnTx/>
                <a:uFillTx/>
              </a:rPr>
              <a:t>ー</a:t>
            </a:r>
            <a:r>
              <a:rPr kumimoji="1" lang="ja-JP" altLang="en-US" sz="1800" b="0" i="0" u="none" strike="noStrike" kern="0" cap="none" spc="0" normalizeH="0" baseline="0" noProof="0" dirty="0">
                <a:ln>
                  <a:noFill/>
                </a:ln>
                <a:solidFill>
                  <a:sysClr val="windowText" lastClr="000000"/>
                </a:solidFill>
                <a:effectLst/>
                <a:uLnTx/>
                <a:uFillTx/>
              </a:rPr>
              <a:t>漁業資源の今とこれから（レイ・ヒルボーン著）」</a:t>
            </a:r>
          </a:p>
        </p:txBody>
      </p:sp>
      <p:sp>
        <p:nvSpPr>
          <p:cNvPr id="3" name="スライド番号プレースホルダー 2"/>
          <p:cNvSpPr>
            <a:spLocks noGrp="1"/>
          </p:cNvSpPr>
          <p:nvPr>
            <p:ph type="sldNum" sz="quarter" idx="12"/>
          </p:nvPr>
        </p:nvSpPr>
        <p:spPr/>
        <p:txBody>
          <a:bodyPr/>
          <a:lstStyle/>
          <a:p>
            <a:fld id="{A8B3E0E8-701C-4944-86F7-A0CAAE5013F3}" type="slidenum">
              <a:rPr kumimoji="1" lang="ja-JP" altLang="en-US" smtClean="0"/>
              <a:t>10</a:t>
            </a:fld>
            <a:endParaRPr kumimoji="1" lang="ja-JP" altLang="en-US"/>
          </a:p>
        </p:txBody>
      </p:sp>
    </p:spTree>
    <p:extLst>
      <p:ext uri="{BB962C8B-B14F-4D97-AF65-F5344CB8AC3E}">
        <p14:creationId xmlns:p14="http://schemas.microsoft.com/office/powerpoint/2010/main" val="188102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0789" y="365126"/>
            <a:ext cx="11730790" cy="994442"/>
          </a:xfrm>
        </p:spPr>
        <p:txBody>
          <a:bodyPr>
            <a:noAutofit/>
          </a:bodyPr>
          <a:lstStyle/>
          <a:p>
            <a:r>
              <a:rPr lang="ja-JP" altLang="en-US" sz="4000" dirty="0"/>
              <a:t>どのような特徴があるか？</a:t>
            </a:r>
            <a:r>
              <a:rPr lang="en-US" altLang="ja-JP" sz="4000" dirty="0"/>
              <a:t>How?</a:t>
            </a:r>
            <a:endParaRPr kumimoji="1" lang="ja-JP" altLang="en-US" sz="4000" dirty="0"/>
          </a:p>
        </p:txBody>
      </p:sp>
      <p:pic>
        <p:nvPicPr>
          <p:cNvPr id="4" name="図 3"/>
          <p:cNvPicPr>
            <a:picLocks noChangeAspect="1"/>
          </p:cNvPicPr>
          <p:nvPr/>
        </p:nvPicPr>
        <p:blipFill rotWithShape="1">
          <a:blip r:embed="rId2"/>
          <a:srcRect t="13286" r="-699"/>
          <a:stretch/>
        </p:blipFill>
        <p:spPr>
          <a:xfrm>
            <a:off x="2107779" y="1837908"/>
            <a:ext cx="6133852" cy="3365786"/>
          </a:xfrm>
          <a:prstGeom prst="rect">
            <a:avLst/>
          </a:prstGeom>
        </p:spPr>
      </p:pic>
      <p:cxnSp>
        <p:nvCxnSpPr>
          <p:cNvPr id="7" name="直線矢印コネクタ 6"/>
          <p:cNvCxnSpPr/>
          <p:nvPr/>
        </p:nvCxnSpPr>
        <p:spPr>
          <a:xfrm flipV="1">
            <a:off x="4235115" y="2966566"/>
            <a:ext cx="1227222" cy="1108469"/>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962618" y="3428704"/>
            <a:ext cx="64633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3600" b="0" i="0" u="none" strike="noStrike" kern="0" cap="none" spc="0" normalizeH="0" baseline="0" noProof="0" dirty="0">
                <a:ln>
                  <a:noFill/>
                </a:ln>
                <a:solidFill>
                  <a:srgbClr val="FF0000"/>
                </a:solidFill>
                <a:effectLst/>
                <a:uLnTx/>
                <a:uFillTx/>
              </a:rPr>
              <a:t>①</a:t>
            </a:r>
            <a:endParaRPr kumimoji="1" lang="ja-JP" altLang="en-US" sz="3600" b="0" i="0" u="none" strike="noStrike" kern="0" cap="none" spc="0" normalizeH="0" baseline="0" noProof="0" dirty="0">
              <a:ln>
                <a:noFill/>
              </a:ln>
              <a:solidFill>
                <a:srgbClr val="FF0000"/>
              </a:solidFill>
              <a:effectLst/>
              <a:uLnTx/>
              <a:uFillTx/>
            </a:endParaRPr>
          </a:p>
        </p:txBody>
      </p:sp>
      <p:sp>
        <p:nvSpPr>
          <p:cNvPr id="12" name="テキスト ボックス 11"/>
          <p:cNvSpPr txBox="1"/>
          <p:nvPr/>
        </p:nvSpPr>
        <p:spPr>
          <a:xfrm>
            <a:off x="817175" y="5389742"/>
            <a:ext cx="10456414"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3200" b="0" i="0" u="none" strike="noStrike" kern="0" cap="none" spc="0" normalizeH="0" baseline="0" noProof="0" dirty="0">
                <a:ln>
                  <a:noFill/>
                </a:ln>
                <a:solidFill>
                  <a:sysClr val="windowText" lastClr="000000"/>
                </a:solidFill>
                <a:effectLst/>
                <a:uLnTx/>
                <a:uFillTx/>
              </a:rPr>
              <a:t>①</a:t>
            </a:r>
            <a:r>
              <a:rPr kumimoji="1" lang="ja-JP" altLang="en-US" sz="3200" b="0" i="0" u="none" strike="noStrike" kern="0" cap="none" spc="0" normalizeH="0" baseline="0" noProof="0">
                <a:ln>
                  <a:noFill/>
                </a:ln>
                <a:solidFill>
                  <a:sysClr val="windowText" lastClr="000000"/>
                </a:solidFill>
                <a:effectLst/>
                <a:uLnTx/>
                <a:uFillTx/>
              </a:rPr>
              <a:t>　最初</a:t>
            </a:r>
            <a:r>
              <a:rPr kumimoji="1" lang="ja-JP" altLang="en-US" sz="3200" b="0" i="0" u="none" strike="noStrike" kern="0" cap="none" spc="0" normalizeH="0" baseline="0" noProof="0" dirty="0">
                <a:ln>
                  <a:noFill/>
                </a:ln>
                <a:solidFill>
                  <a:sysClr val="windowText" lastClr="000000"/>
                </a:solidFill>
                <a:effectLst/>
                <a:uLnTx/>
                <a:uFillTx/>
              </a:rPr>
              <a:t>は勢いよく増加する</a:t>
            </a:r>
            <a:endParaRPr kumimoji="1" lang="en-US" altLang="ja-JP" sz="3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3200" b="0" i="0" u="none" strike="noStrike" kern="0" cap="none" spc="0" normalizeH="0" baseline="0" noProof="0" dirty="0">
                <a:ln>
                  <a:noFill/>
                </a:ln>
                <a:solidFill>
                  <a:sysClr val="windowText" lastClr="000000"/>
                </a:solidFill>
                <a:effectLst/>
                <a:uLnTx/>
                <a:uFillTx/>
              </a:rPr>
              <a:t>②　ある程度時間がたつと，それ以上増えなくなる</a:t>
            </a:r>
            <a:endParaRPr kumimoji="1" lang="ja-JP" altLang="en-US" sz="3200" b="0" i="0" u="none" strike="noStrike" kern="0" cap="none" spc="0" normalizeH="0" baseline="0" noProof="0" dirty="0">
              <a:ln>
                <a:noFill/>
              </a:ln>
              <a:solidFill>
                <a:sysClr val="windowText" lastClr="000000"/>
              </a:solidFill>
              <a:effectLst/>
              <a:uLnTx/>
              <a:uFillTx/>
            </a:endParaRPr>
          </a:p>
        </p:txBody>
      </p:sp>
      <p:cxnSp>
        <p:nvCxnSpPr>
          <p:cNvPr id="13" name="直線矢印コネクタ 12"/>
          <p:cNvCxnSpPr/>
          <p:nvPr/>
        </p:nvCxnSpPr>
        <p:spPr>
          <a:xfrm flipV="1">
            <a:off x="5291799" y="1651860"/>
            <a:ext cx="2357063" cy="202544"/>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147164" y="1098553"/>
            <a:ext cx="64633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3600" b="0" i="0" u="none" strike="noStrike" kern="0" cap="none" spc="0" normalizeH="0" baseline="0" noProof="0" dirty="0">
                <a:ln>
                  <a:noFill/>
                </a:ln>
                <a:solidFill>
                  <a:srgbClr val="FF0000"/>
                </a:solidFill>
                <a:effectLst/>
                <a:uLnTx/>
                <a:uFillTx/>
              </a:rPr>
              <a:t>②</a:t>
            </a:r>
            <a:endParaRPr kumimoji="1" lang="ja-JP" altLang="en-US" sz="3600" b="0" i="0" u="none" strike="noStrike" kern="0" cap="none" spc="0" normalizeH="0" baseline="0" noProof="0" dirty="0">
              <a:ln>
                <a:noFill/>
              </a:ln>
              <a:solidFill>
                <a:srgbClr val="FF0000"/>
              </a:solidFill>
              <a:effectLst/>
              <a:uLnTx/>
              <a:uFillTx/>
            </a:endParaRPr>
          </a:p>
        </p:txBody>
      </p:sp>
      <p:sp>
        <p:nvSpPr>
          <p:cNvPr id="3" name="スライド番号プレースホルダー 2"/>
          <p:cNvSpPr>
            <a:spLocks noGrp="1"/>
          </p:cNvSpPr>
          <p:nvPr>
            <p:ph type="sldNum" sz="quarter" idx="12"/>
          </p:nvPr>
        </p:nvSpPr>
        <p:spPr/>
        <p:txBody>
          <a:bodyPr/>
          <a:lstStyle/>
          <a:p>
            <a:fld id="{A8B3E0E8-701C-4944-86F7-A0CAAE5013F3}" type="slidenum">
              <a:rPr kumimoji="1" lang="ja-JP" altLang="en-US" smtClean="0"/>
              <a:t>11</a:t>
            </a:fld>
            <a:endParaRPr kumimoji="1" lang="ja-JP" altLang="en-US"/>
          </a:p>
        </p:txBody>
      </p:sp>
    </p:spTree>
    <p:extLst>
      <p:ext uri="{BB962C8B-B14F-4D97-AF65-F5344CB8AC3E}">
        <p14:creationId xmlns:p14="http://schemas.microsoft.com/office/powerpoint/2010/main" val="1091307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0789" y="365126"/>
            <a:ext cx="11730790" cy="994442"/>
          </a:xfrm>
        </p:spPr>
        <p:txBody>
          <a:bodyPr>
            <a:noAutofit/>
          </a:bodyPr>
          <a:lstStyle/>
          <a:p>
            <a:r>
              <a:rPr lang="ja-JP" altLang="en-US" sz="4000" dirty="0"/>
              <a:t>なぜそのように変化するのか？</a:t>
            </a:r>
            <a:r>
              <a:rPr lang="en-US" altLang="ja-JP" sz="4000" dirty="0"/>
              <a:t>Why?</a:t>
            </a:r>
            <a:endParaRPr kumimoji="1" lang="ja-JP" altLang="en-US" sz="4000" dirty="0"/>
          </a:p>
        </p:txBody>
      </p:sp>
      <p:pic>
        <p:nvPicPr>
          <p:cNvPr id="4" name="図 3"/>
          <p:cNvPicPr>
            <a:picLocks noChangeAspect="1"/>
          </p:cNvPicPr>
          <p:nvPr/>
        </p:nvPicPr>
        <p:blipFill rotWithShape="1">
          <a:blip r:embed="rId2"/>
          <a:srcRect t="13286" r="-699"/>
          <a:stretch/>
        </p:blipFill>
        <p:spPr>
          <a:xfrm>
            <a:off x="940351" y="1295051"/>
            <a:ext cx="6133852" cy="3365786"/>
          </a:xfrm>
          <a:prstGeom prst="rect">
            <a:avLst/>
          </a:prstGeom>
        </p:spPr>
      </p:pic>
      <p:cxnSp>
        <p:nvCxnSpPr>
          <p:cNvPr id="7" name="直線矢印コネクタ 6"/>
          <p:cNvCxnSpPr/>
          <p:nvPr/>
        </p:nvCxnSpPr>
        <p:spPr>
          <a:xfrm flipV="1">
            <a:off x="3067687" y="2423709"/>
            <a:ext cx="1227222" cy="1108469"/>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795190" y="2885847"/>
            <a:ext cx="64633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3600" b="0" i="0" u="none" strike="noStrike" kern="0" cap="none" spc="0" normalizeH="0" baseline="0" noProof="0" dirty="0">
                <a:ln>
                  <a:noFill/>
                </a:ln>
                <a:solidFill>
                  <a:srgbClr val="FF0000"/>
                </a:solidFill>
                <a:effectLst/>
                <a:uLnTx/>
                <a:uFillTx/>
              </a:rPr>
              <a:t>①</a:t>
            </a:r>
            <a:endParaRPr kumimoji="1" lang="ja-JP" altLang="en-US" sz="3600" b="0" i="0" u="none" strike="noStrike" kern="0" cap="none" spc="0" normalizeH="0" baseline="0" noProof="0" dirty="0">
              <a:ln>
                <a:noFill/>
              </a:ln>
              <a:solidFill>
                <a:srgbClr val="FF0000"/>
              </a:solidFill>
              <a:effectLst/>
              <a:uLnTx/>
              <a:uFillTx/>
            </a:endParaRPr>
          </a:p>
        </p:txBody>
      </p:sp>
      <p:sp>
        <p:nvSpPr>
          <p:cNvPr id="12" name="テキスト ボックス 11"/>
          <p:cNvSpPr txBox="1"/>
          <p:nvPr/>
        </p:nvSpPr>
        <p:spPr>
          <a:xfrm>
            <a:off x="854242" y="4704682"/>
            <a:ext cx="10912642"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3200" b="0" i="0" u="none" strike="noStrike" kern="0" cap="none" spc="0" normalizeH="0" baseline="0" noProof="0" dirty="0">
                <a:ln>
                  <a:noFill/>
                </a:ln>
                <a:solidFill>
                  <a:sysClr val="windowText" lastClr="000000"/>
                </a:solidFill>
                <a:effectLst/>
                <a:uLnTx/>
                <a:uFillTx/>
              </a:rPr>
              <a:t>① スペースや餌が十分にあり，のびのびと増えられる</a:t>
            </a:r>
            <a:endParaRPr kumimoji="1" lang="en-US" altLang="ja-JP" sz="3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3200" b="0" i="0" u="none" strike="noStrike" kern="0" cap="none" spc="0" normalizeH="0" baseline="0" noProof="0" dirty="0">
                <a:ln>
                  <a:noFill/>
                </a:ln>
                <a:solidFill>
                  <a:sysClr val="windowText" lastClr="000000"/>
                </a:solidFill>
                <a:effectLst/>
                <a:uLnTx/>
                <a:uFillTx/>
              </a:rPr>
              <a:t>　　　　　</a:t>
            </a:r>
            <a:endParaRPr kumimoji="0" lang="en-US" altLang="ja-JP" sz="3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3200" b="0" i="0" u="none" strike="noStrike" kern="0" cap="none" spc="0" normalizeH="0" baseline="0" noProof="0" dirty="0">
                <a:ln>
                  <a:noFill/>
                </a:ln>
                <a:solidFill>
                  <a:sysClr val="windowText" lastClr="000000"/>
                </a:solidFill>
                <a:effectLst/>
                <a:uLnTx/>
                <a:uFillTx/>
              </a:rPr>
              <a:t>　　　　　　　増加分　＞　自然死亡分</a:t>
            </a:r>
            <a:endParaRPr kumimoji="1" lang="en-US" altLang="ja-JP" sz="3200" b="0" i="0" u="none" strike="noStrike" kern="0" cap="none" spc="0" normalizeH="0" baseline="0" noProof="0" dirty="0">
              <a:ln>
                <a:noFill/>
              </a:ln>
              <a:solidFill>
                <a:sysClr val="windowText" lastClr="000000"/>
              </a:solidFill>
              <a:effectLst/>
              <a:uLnTx/>
              <a:uFillTx/>
            </a:endParaRPr>
          </a:p>
        </p:txBody>
      </p:sp>
      <p:grpSp>
        <p:nvGrpSpPr>
          <p:cNvPr id="9" name="グループ化 8"/>
          <p:cNvGrpSpPr/>
          <p:nvPr/>
        </p:nvGrpSpPr>
        <p:grpSpPr>
          <a:xfrm>
            <a:off x="7381510" y="1803986"/>
            <a:ext cx="3456384" cy="1728192"/>
            <a:chOff x="467544" y="2444695"/>
            <a:chExt cx="3456384" cy="1728192"/>
          </a:xfrm>
        </p:grpSpPr>
        <p:sp>
          <p:nvSpPr>
            <p:cNvPr id="10" name="正方形/長方形 9"/>
            <p:cNvSpPr/>
            <p:nvPr/>
          </p:nvSpPr>
          <p:spPr>
            <a:xfrm>
              <a:off x="467544" y="2444695"/>
              <a:ext cx="3456384" cy="1728192"/>
            </a:xfrm>
            <a:prstGeom prst="rect">
              <a:avLst/>
            </a:prstGeom>
            <a:noFill/>
            <a:ln w="66675" cmpd="thinThick">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14"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55576" y="3717032"/>
              <a:ext cx="720080" cy="361689"/>
            </a:xfrm>
            <a:prstGeom prst="rect">
              <a:avLst/>
            </a:prstGeom>
            <a:noFill/>
          </p:spPr>
        </p:pic>
        <p:pic>
          <p:nvPicPr>
            <p:cNvPr id="16"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1475656" y="2780928"/>
              <a:ext cx="720080" cy="361689"/>
            </a:xfrm>
            <a:prstGeom prst="rect">
              <a:avLst/>
            </a:prstGeom>
            <a:noFill/>
          </p:spPr>
        </p:pic>
        <p:pic>
          <p:nvPicPr>
            <p:cNvPr id="17"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2987824" y="3645024"/>
              <a:ext cx="720080" cy="361689"/>
            </a:xfrm>
            <a:prstGeom prst="rect">
              <a:avLst/>
            </a:prstGeom>
            <a:noFill/>
          </p:spPr>
        </p:pic>
        <p:pic>
          <p:nvPicPr>
            <p:cNvPr id="18"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1907704" y="2996952"/>
              <a:ext cx="433361" cy="217673"/>
            </a:xfrm>
            <a:prstGeom prst="rect">
              <a:avLst/>
            </a:prstGeom>
            <a:noFill/>
          </p:spPr>
        </p:pic>
        <p:pic>
          <p:nvPicPr>
            <p:cNvPr id="19"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2267744" y="2924944"/>
              <a:ext cx="323385" cy="162433"/>
            </a:xfrm>
            <a:prstGeom prst="rect">
              <a:avLst/>
            </a:prstGeom>
            <a:noFill/>
          </p:spPr>
        </p:pic>
        <p:pic>
          <p:nvPicPr>
            <p:cNvPr id="20"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2555776" y="3068960"/>
              <a:ext cx="340076" cy="170817"/>
            </a:xfrm>
            <a:prstGeom prst="rect">
              <a:avLst/>
            </a:prstGeom>
            <a:noFill/>
          </p:spPr>
        </p:pic>
        <p:pic>
          <p:nvPicPr>
            <p:cNvPr id="21"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2195736" y="3140968"/>
              <a:ext cx="356768" cy="179201"/>
            </a:xfrm>
            <a:prstGeom prst="rect">
              <a:avLst/>
            </a:prstGeom>
            <a:noFill/>
          </p:spPr>
        </p:pic>
      </p:grpSp>
      <p:sp>
        <p:nvSpPr>
          <p:cNvPr id="3" name="角丸四角形 2"/>
          <p:cNvSpPr/>
          <p:nvPr/>
        </p:nvSpPr>
        <p:spPr>
          <a:xfrm>
            <a:off x="3453063" y="5414211"/>
            <a:ext cx="5149516" cy="10948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sp>
        <p:nvSpPr>
          <p:cNvPr id="5" name="スライド番号プレースホルダー 4"/>
          <p:cNvSpPr>
            <a:spLocks noGrp="1"/>
          </p:cNvSpPr>
          <p:nvPr>
            <p:ph type="sldNum" sz="quarter" idx="12"/>
          </p:nvPr>
        </p:nvSpPr>
        <p:spPr/>
        <p:txBody>
          <a:bodyPr/>
          <a:lstStyle/>
          <a:p>
            <a:fld id="{A8B3E0E8-701C-4944-86F7-A0CAAE5013F3}" type="slidenum">
              <a:rPr kumimoji="1" lang="ja-JP" altLang="en-US" smtClean="0"/>
              <a:t>12</a:t>
            </a:fld>
            <a:endParaRPr kumimoji="1" lang="ja-JP" altLang="en-US"/>
          </a:p>
        </p:txBody>
      </p:sp>
    </p:spTree>
    <p:extLst>
      <p:ext uri="{BB962C8B-B14F-4D97-AF65-F5344CB8AC3E}">
        <p14:creationId xmlns:p14="http://schemas.microsoft.com/office/powerpoint/2010/main" val="321891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0789" y="365126"/>
            <a:ext cx="11730790" cy="994442"/>
          </a:xfrm>
        </p:spPr>
        <p:txBody>
          <a:bodyPr>
            <a:noAutofit/>
          </a:bodyPr>
          <a:lstStyle/>
          <a:p>
            <a:r>
              <a:rPr lang="ja-JP" altLang="en-US" sz="4000" dirty="0"/>
              <a:t>なぜそのように変化するのか？</a:t>
            </a:r>
            <a:r>
              <a:rPr lang="en-US" altLang="ja-JP" sz="4000" dirty="0"/>
              <a:t>Why?</a:t>
            </a:r>
            <a:endParaRPr kumimoji="1" lang="ja-JP" altLang="en-US" sz="4000" dirty="0"/>
          </a:p>
        </p:txBody>
      </p:sp>
      <p:pic>
        <p:nvPicPr>
          <p:cNvPr id="4" name="図 3"/>
          <p:cNvPicPr>
            <a:picLocks noChangeAspect="1"/>
          </p:cNvPicPr>
          <p:nvPr/>
        </p:nvPicPr>
        <p:blipFill rotWithShape="1">
          <a:blip r:embed="rId2"/>
          <a:srcRect t="13286" r="-699"/>
          <a:stretch/>
        </p:blipFill>
        <p:spPr>
          <a:xfrm>
            <a:off x="940351" y="1295051"/>
            <a:ext cx="6133852" cy="3365786"/>
          </a:xfrm>
          <a:prstGeom prst="rect">
            <a:avLst/>
          </a:prstGeom>
        </p:spPr>
      </p:pic>
      <p:sp>
        <p:nvSpPr>
          <p:cNvPr id="12" name="テキスト ボックス 11"/>
          <p:cNvSpPr txBox="1"/>
          <p:nvPr/>
        </p:nvSpPr>
        <p:spPr>
          <a:xfrm>
            <a:off x="854242" y="4704682"/>
            <a:ext cx="10912642"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3200" b="0" i="0" u="none" strike="noStrike" kern="0" cap="none" spc="0" normalizeH="0" baseline="0" noProof="0" dirty="0">
                <a:ln>
                  <a:noFill/>
                </a:ln>
                <a:solidFill>
                  <a:sysClr val="windowText" lastClr="000000"/>
                </a:solidFill>
                <a:effectLst/>
                <a:uLnTx/>
                <a:uFillTx/>
              </a:rPr>
              <a:t>② </a:t>
            </a:r>
            <a:r>
              <a:rPr kumimoji="1" lang="ja-JP" altLang="en-US" sz="3200" b="0" i="0" u="none" strike="noStrike" kern="0" cap="none" spc="0" normalizeH="0" baseline="0" noProof="0" dirty="0">
                <a:ln>
                  <a:noFill/>
                </a:ln>
                <a:solidFill>
                  <a:sysClr val="windowText" lastClr="000000"/>
                </a:solidFill>
                <a:effectLst/>
                <a:uLnTx/>
                <a:uFillTx/>
              </a:rPr>
              <a:t>スペースや餌が足りなくなり，死亡個体が増え，増加率と釣り合う</a:t>
            </a:r>
            <a:endParaRPr kumimoji="1" lang="en-US" altLang="ja-JP" sz="3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3200" b="0" i="0" u="none" strike="noStrike" kern="0" cap="none" spc="0" normalizeH="0" baseline="0" noProof="0" dirty="0">
                <a:ln>
                  <a:noFill/>
                </a:ln>
                <a:solidFill>
                  <a:sysClr val="windowText" lastClr="000000"/>
                </a:solidFill>
                <a:effectLst/>
                <a:uLnTx/>
                <a:uFillTx/>
              </a:rPr>
              <a:t>　　　　　　　増加分　＝　自然死亡分</a:t>
            </a:r>
            <a:endParaRPr kumimoji="1" lang="en-US" altLang="ja-JP" sz="3200" b="0" i="0" u="none" strike="noStrike" kern="0" cap="none" spc="0" normalizeH="0" baseline="0" noProof="0" dirty="0">
              <a:ln>
                <a:noFill/>
              </a:ln>
              <a:solidFill>
                <a:sysClr val="windowText" lastClr="000000"/>
              </a:solidFill>
              <a:effectLst/>
              <a:uLnTx/>
              <a:uFillTx/>
            </a:endParaRPr>
          </a:p>
        </p:txBody>
      </p:sp>
      <p:sp>
        <p:nvSpPr>
          <p:cNvPr id="3" name="角丸四角形 2"/>
          <p:cNvSpPr/>
          <p:nvPr/>
        </p:nvSpPr>
        <p:spPr>
          <a:xfrm>
            <a:off x="3396570" y="5546099"/>
            <a:ext cx="5149516" cy="77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cxnSp>
        <p:nvCxnSpPr>
          <p:cNvPr id="22" name="直線矢印コネクタ 21"/>
          <p:cNvCxnSpPr/>
          <p:nvPr/>
        </p:nvCxnSpPr>
        <p:spPr>
          <a:xfrm flipV="1">
            <a:off x="3908167" y="1652321"/>
            <a:ext cx="2357063" cy="202544"/>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803469" y="1880989"/>
            <a:ext cx="566457"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3600" b="0" i="0" u="none" strike="noStrike" kern="0" cap="none" spc="0" normalizeH="0" baseline="0" noProof="0" dirty="0">
                <a:ln>
                  <a:noFill/>
                </a:ln>
                <a:solidFill>
                  <a:srgbClr val="FF0000"/>
                </a:solidFill>
                <a:effectLst/>
                <a:uLnTx/>
                <a:uFillTx/>
              </a:rPr>
              <a:t>②</a:t>
            </a:r>
            <a:endParaRPr kumimoji="1" lang="ja-JP" altLang="en-US" sz="3600" b="0" i="0" u="none" strike="noStrike" kern="0" cap="none" spc="0" normalizeH="0" baseline="0" noProof="0" dirty="0">
              <a:ln>
                <a:noFill/>
              </a:ln>
              <a:solidFill>
                <a:srgbClr val="FF0000"/>
              </a:solidFill>
              <a:effectLst/>
              <a:uLnTx/>
              <a:uFillTx/>
            </a:endParaRPr>
          </a:p>
        </p:txBody>
      </p:sp>
      <p:grpSp>
        <p:nvGrpSpPr>
          <p:cNvPr id="27" name="グループ化 26"/>
          <p:cNvGrpSpPr/>
          <p:nvPr/>
        </p:nvGrpSpPr>
        <p:grpSpPr>
          <a:xfrm>
            <a:off x="7321950" y="1753593"/>
            <a:ext cx="3456384" cy="1728192"/>
            <a:chOff x="5004048" y="3012048"/>
            <a:chExt cx="3456384" cy="1728192"/>
          </a:xfrm>
        </p:grpSpPr>
        <p:sp>
          <p:nvSpPr>
            <p:cNvPr id="28" name="正方形/長方形 27"/>
            <p:cNvSpPr/>
            <p:nvPr/>
          </p:nvSpPr>
          <p:spPr>
            <a:xfrm>
              <a:off x="5004048" y="3012048"/>
              <a:ext cx="3456384" cy="1728192"/>
            </a:xfrm>
            <a:prstGeom prst="rect">
              <a:avLst/>
            </a:prstGeom>
            <a:noFill/>
            <a:ln w="66675" cmpd="thinThick">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29"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076056" y="4284385"/>
              <a:ext cx="720080" cy="361689"/>
            </a:xfrm>
            <a:prstGeom prst="rect">
              <a:avLst/>
            </a:prstGeom>
            <a:noFill/>
          </p:spPr>
        </p:pic>
        <p:pic>
          <p:nvPicPr>
            <p:cNvPr id="30"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796136" y="3420289"/>
              <a:ext cx="720080" cy="361689"/>
            </a:xfrm>
            <a:prstGeom prst="rect">
              <a:avLst/>
            </a:prstGeom>
            <a:noFill/>
          </p:spPr>
        </p:pic>
        <p:pic>
          <p:nvPicPr>
            <p:cNvPr id="31"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868144" y="3060249"/>
              <a:ext cx="720080" cy="361689"/>
            </a:xfrm>
            <a:prstGeom prst="rect">
              <a:avLst/>
            </a:prstGeom>
            <a:noFill/>
          </p:spPr>
        </p:pic>
        <p:pic>
          <p:nvPicPr>
            <p:cNvPr id="32"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148064" y="3060249"/>
              <a:ext cx="720080" cy="361689"/>
            </a:xfrm>
            <a:prstGeom prst="rect">
              <a:avLst/>
            </a:prstGeom>
            <a:noFill/>
          </p:spPr>
        </p:pic>
        <p:pic>
          <p:nvPicPr>
            <p:cNvPr id="33"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076056" y="3420289"/>
              <a:ext cx="720080" cy="361689"/>
            </a:xfrm>
            <a:prstGeom prst="rect">
              <a:avLst/>
            </a:prstGeom>
            <a:noFill/>
          </p:spPr>
        </p:pic>
        <p:pic>
          <p:nvPicPr>
            <p:cNvPr id="34"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004048" y="3708321"/>
              <a:ext cx="720080" cy="361689"/>
            </a:xfrm>
            <a:prstGeom prst="rect">
              <a:avLst/>
            </a:prstGeom>
            <a:noFill/>
          </p:spPr>
        </p:pic>
        <p:pic>
          <p:nvPicPr>
            <p:cNvPr id="35"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076056" y="3996353"/>
              <a:ext cx="720080" cy="361689"/>
            </a:xfrm>
            <a:prstGeom prst="rect">
              <a:avLst/>
            </a:prstGeom>
            <a:noFill/>
          </p:spPr>
        </p:pic>
        <p:pic>
          <p:nvPicPr>
            <p:cNvPr id="36"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6588224" y="3636313"/>
              <a:ext cx="720080" cy="361689"/>
            </a:xfrm>
            <a:prstGeom prst="rect">
              <a:avLst/>
            </a:prstGeom>
            <a:noFill/>
          </p:spPr>
        </p:pic>
        <p:pic>
          <p:nvPicPr>
            <p:cNvPr id="37"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6588224" y="3348281"/>
              <a:ext cx="720080" cy="361689"/>
            </a:xfrm>
            <a:prstGeom prst="rect">
              <a:avLst/>
            </a:prstGeom>
            <a:noFill/>
          </p:spPr>
        </p:pic>
        <p:pic>
          <p:nvPicPr>
            <p:cNvPr id="38"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6588224" y="3060249"/>
              <a:ext cx="720080" cy="361689"/>
            </a:xfrm>
            <a:prstGeom prst="rect">
              <a:avLst/>
            </a:prstGeom>
            <a:noFill/>
          </p:spPr>
        </p:pic>
        <p:pic>
          <p:nvPicPr>
            <p:cNvPr id="39"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868144" y="4284385"/>
              <a:ext cx="720080" cy="361689"/>
            </a:xfrm>
            <a:prstGeom prst="rect">
              <a:avLst/>
            </a:prstGeom>
            <a:noFill/>
          </p:spPr>
        </p:pic>
        <p:pic>
          <p:nvPicPr>
            <p:cNvPr id="40"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796136" y="3996353"/>
              <a:ext cx="720080" cy="361689"/>
            </a:xfrm>
            <a:prstGeom prst="rect">
              <a:avLst/>
            </a:prstGeom>
            <a:noFill/>
          </p:spPr>
        </p:pic>
        <p:pic>
          <p:nvPicPr>
            <p:cNvPr id="41"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5868144" y="3708321"/>
              <a:ext cx="720080" cy="361689"/>
            </a:xfrm>
            <a:prstGeom prst="rect">
              <a:avLst/>
            </a:prstGeom>
            <a:noFill/>
          </p:spPr>
        </p:pic>
        <p:pic>
          <p:nvPicPr>
            <p:cNvPr id="42"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380312" y="3060249"/>
              <a:ext cx="720080" cy="361689"/>
            </a:xfrm>
            <a:prstGeom prst="rect">
              <a:avLst/>
            </a:prstGeom>
            <a:noFill/>
          </p:spPr>
        </p:pic>
        <p:pic>
          <p:nvPicPr>
            <p:cNvPr id="43"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6660232" y="3924345"/>
              <a:ext cx="720080" cy="361689"/>
            </a:xfrm>
            <a:prstGeom prst="rect">
              <a:avLst/>
            </a:prstGeom>
            <a:noFill/>
          </p:spPr>
        </p:pic>
        <p:pic>
          <p:nvPicPr>
            <p:cNvPr id="44"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092280" y="4140369"/>
              <a:ext cx="433361" cy="217673"/>
            </a:xfrm>
            <a:prstGeom prst="rect">
              <a:avLst/>
            </a:prstGeom>
            <a:noFill/>
          </p:spPr>
        </p:pic>
        <p:pic>
          <p:nvPicPr>
            <p:cNvPr id="45"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452320" y="4068361"/>
              <a:ext cx="323385" cy="162433"/>
            </a:xfrm>
            <a:prstGeom prst="rect">
              <a:avLst/>
            </a:prstGeom>
            <a:noFill/>
          </p:spPr>
        </p:pic>
        <p:pic>
          <p:nvPicPr>
            <p:cNvPr id="46"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740352" y="4212377"/>
              <a:ext cx="340076" cy="170817"/>
            </a:xfrm>
            <a:prstGeom prst="rect">
              <a:avLst/>
            </a:prstGeom>
            <a:noFill/>
          </p:spPr>
        </p:pic>
        <p:pic>
          <p:nvPicPr>
            <p:cNvPr id="47"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380312" y="4284385"/>
              <a:ext cx="356768" cy="179201"/>
            </a:xfrm>
            <a:prstGeom prst="rect">
              <a:avLst/>
            </a:prstGeom>
            <a:noFill/>
          </p:spPr>
        </p:pic>
        <p:pic>
          <p:nvPicPr>
            <p:cNvPr id="48"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380312" y="3348281"/>
              <a:ext cx="720080" cy="361689"/>
            </a:xfrm>
            <a:prstGeom prst="rect">
              <a:avLst/>
            </a:prstGeom>
            <a:noFill/>
          </p:spPr>
        </p:pic>
        <p:pic>
          <p:nvPicPr>
            <p:cNvPr id="49"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452320" y="3636313"/>
              <a:ext cx="720080" cy="361689"/>
            </a:xfrm>
            <a:prstGeom prst="rect">
              <a:avLst/>
            </a:prstGeom>
            <a:noFill/>
          </p:spPr>
        </p:pic>
        <p:pic>
          <p:nvPicPr>
            <p:cNvPr id="50"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740352" y="3852337"/>
              <a:ext cx="720080" cy="361689"/>
            </a:xfrm>
            <a:prstGeom prst="rect">
              <a:avLst/>
            </a:prstGeom>
            <a:noFill/>
          </p:spPr>
        </p:pic>
        <p:pic>
          <p:nvPicPr>
            <p:cNvPr id="51"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7596336" y="4356393"/>
              <a:ext cx="720080" cy="361689"/>
            </a:xfrm>
            <a:prstGeom prst="rect">
              <a:avLst/>
            </a:prstGeom>
            <a:noFill/>
          </p:spPr>
        </p:pic>
        <p:pic>
          <p:nvPicPr>
            <p:cNvPr id="52" name="Picture 2" descr="C:\Documents and Settings\momoko\Local Settings\Temporary Internet Files\Content.IE5\G7KHINC7\dglxasset[2].aspx"/>
            <p:cNvPicPr>
              <a:picLocks noChangeAspect="1" noChangeArrowheads="1"/>
            </p:cNvPicPr>
            <p:nvPr/>
          </p:nvPicPr>
          <p:blipFill>
            <a:blip r:embed="rId3" cstate="print"/>
            <a:srcRect/>
            <a:stretch>
              <a:fillRect/>
            </a:stretch>
          </p:blipFill>
          <p:spPr bwMode="auto">
            <a:xfrm>
              <a:off x="6588224" y="4284385"/>
              <a:ext cx="720080" cy="361689"/>
            </a:xfrm>
            <a:prstGeom prst="rect">
              <a:avLst/>
            </a:prstGeom>
            <a:noFill/>
          </p:spPr>
        </p:pic>
      </p:grpSp>
      <p:sp>
        <p:nvSpPr>
          <p:cNvPr id="5" name="スライド番号プレースホルダー 4"/>
          <p:cNvSpPr>
            <a:spLocks noGrp="1"/>
          </p:cNvSpPr>
          <p:nvPr>
            <p:ph type="sldNum" sz="quarter" idx="12"/>
          </p:nvPr>
        </p:nvSpPr>
        <p:spPr/>
        <p:txBody>
          <a:bodyPr/>
          <a:lstStyle/>
          <a:p>
            <a:fld id="{A8B3E0E8-701C-4944-86F7-A0CAAE5013F3}" type="slidenum">
              <a:rPr kumimoji="1" lang="ja-JP" altLang="en-US" smtClean="0"/>
              <a:t>13</a:t>
            </a:fld>
            <a:endParaRPr kumimoji="1" lang="ja-JP" altLang="en-US"/>
          </a:p>
        </p:txBody>
      </p:sp>
    </p:spTree>
    <p:extLst>
      <p:ext uri="{BB962C8B-B14F-4D97-AF65-F5344CB8AC3E}">
        <p14:creationId xmlns:p14="http://schemas.microsoft.com/office/powerpoint/2010/main" val="889879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9"/>
          <p:cNvSpPr/>
          <p:nvPr/>
        </p:nvSpPr>
        <p:spPr>
          <a:xfrm>
            <a:off x="4536962" y="2165706"/>
            <a:ext cx="2302595" cy="123858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sp>
        <p:nvSpPr>
          <p:cNvPr id="2" name="タイトル 1"/>
          <p:cNvSpPr>
            <a:spLocks noGrp="1"/>
          </p:cNvSpPr>
          <p:nvPr>
            <p:ph type="title"/>
          </p:nvPr>
        </p:nvSpPr>
        <p:spPr/>
        <p:txBody>
          <a:bodyPr>
            <a:normAutofit/>
          </a:bodyPr>
          <a:lstStyle/>
          <a:p>
            <a:r>
              <a:rPr kumimoji="1" lang="ja-JP" altLang="en-US" dirty="0"/>
              <a:t>増加率と密度の関係 </a:t>
            </a:r>
            <a:br>
              <a:rPr kumimoji="1" lang="en-US" altLang="ja-JP" dirty="0"/>
            </a:br>
            <a:r>
              <a:rPr lang="en-US" altLang="ja-JP" dirty="0"/>
              <a:t>(Logistic/production model)</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3381303" y="2165706"/>
                <a:ext cx="3458254" cy="11988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𝑑𝑁</m:t>
                          </m:r>
                        </m:num>
                        <m:den>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𝑑𝑡</m:t>
                          </m:r>
                        </m:den>
                      </m:f>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𝑟𝑁</m:t>
                      </m:r>
                      <m:d>
                        <m:d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d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f>
                            <m:f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num>
                            <m:den>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𝐾</m:t>
                              </m:r>
                            </m:den>
                          </m:f>
                        </m:e>
                      </m:d>
                    </m:oMath>
                  </m:oMathPara>
                </a14:m>
                <a:endParaRPr kumimoji="1" lang="en-US" altLang="ja-JP" sz="3200" b="0" i="0" u="none" strike="noStrike" kern="0" cap="none" spc="0" normalizeH="0" baseline="0" noProof="0" dirty="0">
                  <a:ln>
                    <a:noFill/>
                  </a:ln>
                  <a:solidFill>
                    <a:sysClr val="windowText" lastClr="000000"/>
                  </a:solidFill>
                  <a:effectLst/>
                  <a:uLnTx/>
                  <a:uFillTx/>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3381303" y="2165706"/>
                <a:ext cx="3458254" cy="1198854"/>
              </a:xfrm>
              <a:prstGeom prst="rect">
                <a:avLst/>
              </a:prstGeom>
              <a:blipFill>
                <a:blip r:embed="rId3"/>
                <a:stretch>
                  <a:fillRect/>
                </a:stretch>
              </a:blipFill>
            </p:spPr>
            <p:txBody>
              <a:bodyPr/>
              <a:lstStyle/>
              <a:p>
                <a:r>
                  <a:rPr lang="ja-JP" altLang="en-US">
                    <a:noFill/>
                  </a:rPr>
                  <a:t> </a:t>
                </a:r>
              </a:p>
            </p:txBody>
          </p:sp>
        </mc:Fallback>
      </mc:AlternateContent>
      <p:pic>
        <p:nvPicPr>
          <p:cNvPr id="7" name="図 6"/>
          <p:cNvPicPr>
            <a:picLocks noChangeAspect="1"/>
          </p:cNvPicPr>
          <p:nvPr/>
        </p:nvPicPr>
        <p:blipFill rotWithShape="1">
          <a:blip r:embed="rId4"/>
          <a:srcRect t="17993" r="2481" b="13525"/>
          <a:stretch/>
        </p:blipFill>
        <p:spPr>
          <a:xfrm>
            <a:off x="7994523" y="662934"/>
            <a:ext cx="3740277" cy="1836494"/>
          </a:xfrm>
          <a:prstGeom prst="rect">
            <a:avLst/>
          </a:prstGeom>
        </p:spPr>
      </p:pic>
      <p:sp>
        <p:nvSpPr>
          <p:cNvPr id="5" name="スライド番号プレースホルダー 4"/>
          <p:cNvSpPr>
            <a:spLocks noGrp="1"/>
          </p:cNvSpPr>
          <p:nvPr>
            <p:ph type="sldNum" sz="quarter" idx="12"/>
          </p:nvPr>
        </p:nvSpPr>
        <p:spPr/>
        <p:txBody>
          <a:bodyPr/>
          <a:lstStyle/>
          <a:p>
            <a:fld id="{A8B3E0E8-701C-4944-86F7-A0CAAE5013F3}" type="slidenum">
              <a:rPr kumimoji="1" lang="ja-JP" altLang="en-US" smtClean="0"/>
              <a:t>14</a:t>
            </a:fld>
            <a:endParaRPr kumimoji="1" lang="ja-JP" altLang="en-US"/>
          </a:p>
        </p:txBody>
      </p:sp>
      <p:sp>
        <p:nvSpPr>
          <p:cNvPr id="6" name="四角形: 角を丸くする 5"/>
          <p:cNvSpPr/>
          <p:nvPr/>
        </p:nvSpPr>
        <p:spPr>
          <a:xfrm>
            <a:off x="3418790" y="2137296"/>
            <a:ext cx="762000" cy="12272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p:cNvCxnSpPr>
            <a:stCxn id="6" idx="1"/>
          </p:cNvCxnSpPr>
          <p:nvPr/>
        </p:nvCxnSpPr>
        <p:spPr>
          <a:xfrm flipH="1">
            <a:off x="2633930" y="2750928"/>
            <a:ext cx="784860" cy="1597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252191" y="2660996"/>
            <a:ext cx="2492990" cy="707886"/>
          </a:xfrm>
          <a:prstGeom prst="rect">
            <a:avLst/>
          </a:prstGeom>
          <a:noFill/>
        </p:spPr>
        <p:txBody>
          <a:bodyPr wrap="none" rtlCol="0">
            <a:spAutoFit/>
          </a:bodyPr>
          <a:lstStyle/>
          <a:p>
            <a:r>
              <a:rPr kumimoji="1" lang="ja-JP" altLang="en-US" sz="2000" dirty="0">
                <a:solidFill>
                  <a:srgbClr val="FF0000"/>
                </a:solidFill>
              </a:rPr>
              <a:t>単位時間あたりの</a:t>
            </a:r>
            <a:endParaRPr kumimoji="1" lang="en-US" altLang="ja-JP" sz="2000" dirty="0">
              <a:solidFill>
                <a:srgbClr val="FF0000"/>
              </a:solidFill>
            </a:endParaRPr>
          </a:p>
          <a:p>
            <a:r>
              <a:rPr lang="ja-JP" altLang="en-US" sz="2000" dirty="0">
                <a:solidFill>
                  <a:srgbClr val="FF0000"/>
                </a:solidFill>
              </a:rPr>
              <a:t>個体数（量）の増分</a:t>
            </a:r>
            <a:endParaRPr kumimoji="1" lang="ja-JP" altLang="en-US" sz="2000" dirty="0">
              <a:solidFill>
                <a:srgbClr val="FF0000"/>
              </a:solidFill>
            </a:endParaRPr>
          </a:p>
        </p:txBody>
      </p:sp>
      <p:sp>
        <p:nvSpPr>
          <p:cNvPr id="12" name="角丸四角形 14"/>
          <p:cNvSpPr/>
          <p:nvPr/>
        </p:nvSpPr>
        <p:spPr>
          <a:xfrm>
            <a:off x="2540108" y="5016196"/>
            <a:ext cx="1024236" cy="83739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sp>
        <p:nvSpPr>
          <p:cNvPr id="13" name="角丸四角形 15"/>
          <p:cNvSpPr/>
          <p:nvPr/>
        </p:nvSpPr>
        <p:spPr>
          <a:xfrm>
            <a:off x="3909090" y="4966237"/>
            <a:ext cx="586629" cy="83739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sp>
        <p:nvSpPr>
          <p:cNvPr id="14" name="角丸四角形 9"/>
          <p:cNvSpPr/>
          <p:nvPr/>
        </p:nvSpPr>
        <p:spPr>
          <a:xfrm>
            <a:off x="4842813" y="4805753"/>
            <a:ext cx="2568244" cy="123858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2540108" y="4770443"/>
                <a:ext cx="4870949" cy="11988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sub>
                      </m:s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𝑟</m:t>
                      </m:r>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sub>
                      </m:sSub>
                      <m:d>
                        <m:d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d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f>
                            <m:f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sub>
                              </m:sSub>
                            </m:num>
                            <m:den>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𝐾</m:t>
                              </m:r>
                            </m:den>
                          </m:f>
                        </m:e>
                      </m:d>
                    </m:oMath>
                  </m:oMathPara>
                </a14:m>
                <a:endParaRPr kumimoji="1" lang="en-US" altLang="ja-JP" sz="3200" b="0" i="0" u="none" strike="noStrike" kern="0" cap="none" spc="0" normalizeH="0" baseline="0" noProof="0" dirty="0">
                  <a:ln>
                    <a:noFill/>
                  </a:ln>
                  <a:solidFill>
                    <a:sysClr val="windowText" lastClr="000000"/>
                  </a:solidFill>
                  <a:effectLst/>
                  <a:uLnTx/>
                  <a:uFillTx/>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540108" y="4770443"/>
                <a:ext cx="4870949" cy="1198854"/>
              </a:xfrm>
              <a:prstGeom prst="rect">
                <a:avLst/>
              </a:prstGeom>
              <a:blipFill>
                <a:blip r:embed="rId5"/>
                <a:stretch>
                  <a:fillRect/>
                </a:stretch>
              </a:blipFill>
            </p:spPr>
            <p:txBody>
              <a:bodyPr/>
              <a:lstStyle/>
              <a:p>
                <a:r>
                  <a:rPr lang="ja-JP" altLang="en-US">
                    <a:noFill/>
                  </a:rPr>
                  <a:t> </a:t>
                </a:r>
              </a:p>
            </p:txBody>
          </p:sp>
        </mc:Fallback>
      </mc:AlternateContent>
      <p:sp>
        <p:nvSpPr>
          <p:cNvPr id="16" name="テキスト ボックス 15"/>
          <p:cNvSpPr txBox="1"/>
          <p:nvPr/>
        </p:nvSpPr>
        <p:spPr>
          <a:xfrm>
            <a:off x="985628" y="6151180"/>
            <a:ext cx="7563289" cy="646331"/>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600" b="0" i="0" u="none" strike="noStrike" kern="0" cap="none" spc="0" normalizeH="0" baseline="0" noProof="0" dirty="0">
                <a:ln>
                  <a:noFill/>
                </a:ln>
                <a:solidFill>
                  <a:sysClr val="windowText" lastClr="000000"/>
                </a:solidFill>
                <a:effectLst/>
                <a:uLnTx/>
                <a:uFillTx/>
              </a:rPr>
              <a:t>t+1</a:t>
            </a:r>
            <a:r>
              <a:rPr kumimoji="1" lang="ja-JP" altLang="en-US" sz="3600" b="0" i="0" u="none" strike="noStrike" kern="0" cap="none" spc="0" normalizeH="0" baseline="0" noProof="0" dirty="0">
                <a:ln>
                  <a:noFill/>
                </a:ln>
                <a:solidFill>
                  <a:sysClr val="windowText" lastClr="000000"/>
                </a:solidFill>
                <a:effectLst/>
                <a:uLnTx/>
                <a:uFillTx/>
              </a:rPr>
              <a:t>年の個体数</a:t>
            </a:r>
            <a:r>
              <a:rPr kumimoji="0" lang="ja-JP" altLang="en-US" sz="3600" b="0" i="0" u="none" strike="noStrike" kern="0" cap="none" spc="0" normalizeH="0" baseline="0" noProof="0" dirty="0">
                <a:ln>
                  <a:noFill/>
                </a:ln>
                <a:solidFill>
                  <a:sysClr val="windowText" lastClr="000000"/>
                </a:solidFill>
                <a:effectLst/>
                <a:uLnTx/>
                <a:uFillTx/>
              </a:rPr>
              <a:t>＝</a:t>
            </a:r>
            <a:r>
              <a:rPr kumimoji="0" lang="en-US" altLang="ja-JP" sz="3600" b="0" i="0" u="none" strike="noStrike" kern="0" cap="none" spc="0" normalizeH="0" baseline="0" noProof="0" dirty="0">
                <a:ln>
                  <a:noFill/>
                </a:ln>
                <a:solidFill>
                  <a:sysClr val="windowText" lastClr="000000"/>
                </a:solidFill>
                <a:effectLst/>
                <a:uLnTx/>
                <a:uFillTx/>
              </a:rPr>
              <a:t>t</a:t>
            </a:r>
            <a:r>
              <a:rPr kumimoji="0" lang="ja-JP" altLang="en-US" sz="3600" b="0" i="0" u="none" strike="noStrike" kern="0" cap="none" spc="0" normalizeH="0" baseline="0" noProof="0" dirty="0">
                <a:ln>
                  <a:noFill/>
                </a:ln>
                <a:solidFill>
                  <a:sysClr val="windowText" lastClr="000000"/>
                </a:solidFill>
                <a:effectLst/>
                <a:uLnTx/>
                <a:uFillTx/>
              </a:rPr>
              <a:t>年の個体数＋</a:t>
            </a:r>
            <a:r>
              <a:rPr kumimoji="1" lang="ja-JP" altLang="en-US" sz="3600" b="0" i="0" u="none" strike="noStrike" kern="0" cap="none" spc="0" normalizeH="0" baseline="0" noProof="0" dirty="0">
                <a:ln>
                  <a:noFill/>
                </a:ln>
                <a:solidFill>
                  <a:sysClr val="windowText" lastClr="000000"/>
                </a:solidFill>
                <a:effectLst/>
                <a:uLnTx/>
                <a:uFillTx/>
              </a:rPr>
              <a:t>増分</a:t>
            </a:r>
          </a:p>
        </p:txBody>
      </p:sp>
      <p:sp>
        <p:nvSpPr>
          <p:cNvPr id="3" name="コンテンツ プレースホルダー 2"/>
          <p:cNvSpPr>
            <a:spLocks noGrp="1"/>
          </p:cNvSpPr>
          <p:nvPr>
            <p:ph idx="1"/>
          </p:nvPr>
        </p:nvSpPr>
        <p:spPr>
          <a:xfrm>
            <a:off x="7994523" y="2953262"/>
            <a:ext cx="4008249" cy="1140272"/>
          </a:xfrm>
          <a:prstGeom prst="wedgeRoundRectCallout">
            <a:avLst>
              <a:gd name="adj1" fmla="val -15605"/>
              <a:gd name="adj2" fmla="val -101224"/>
              <a:gd name="adj3" fmla="val 16667"/>
            </a:avLst>
          </a:prstGeom>
          <a:solidFill>
            <a:schemeClr val="tx2">
              <a:lumMod val="20000"/>
              <a:lumOff val="80000"/>
            </a:schemeClr>
          </a:solidFill>
          <a:ln>
            <a:noFill/>
          </a:ln>
        </p:spPr>
        <p:txBody>
          <a:bodyPr>
            <a:normAutofit lnSpcReduction="10000"/>
          </a:bodyPr>
          <a:lstStyle/>
          <a:p>
            <a:r>
              <a:rPr kumimoji="1" lang="en-US" altLang="ja-JP" sz="2000" dirty="0"/>
              <a:t>N</a:t>
            </a:r>
            <a:r>
              <a:rPr kumimoji="1" lang="ja-JP" altLang="en-US" sz="2000" dirty="0"/>
              <a:t>が非常に小さい場合，</a:t>
            </a:r>
            <a:r>
              <a:rPr kumimoji="1" lang="en-US" altLang="ja-JP" sz="2000" dirty="0" err="1"/>
              <a:t>dN</a:t>
            </a:r>
            <a:r>
              <a:rPr kumimoji="1" lang="en-US" altLang="ja-JP" sz="2000" dirty="0"/>
              <a:t>/</a:t>
            </a:r>
            <a:r>
              <a:rPr kumimoji="1" lang="en-US" altLang="ja-JP" sz="2000" dirty="0" err="1"/>
              <a:t>dt</a:t>
            </a:r>
            <a:r>
              <a:rPr kumimoji="1" lang="en-US" altLang="ja-JP" sz="2000" dirty="0"/>
              <a:t>=r</a:t>
            </a:r>
          </a:p>
          <a:p>
            <a:r>
              <a:rPr kumimoji="1" lang="en-US" altLang="ja-JP" sz="2000" dirty="0"/>
              <a:t>N</a:t>
            </a:r>
            <a:r>
              <a:rPr kumimoji="1" lang="ja-JP" altLang="en-US" sz="2000" dirty="0"/>
              <a:t>が</a:t>
            </a:r>
            <a:r>
              <a:rPr kumimoji="1" lang="en-US" altLang="ja-JP" sz="2000" dirty="0"/>
              <a:t>K</a:t>
            </a:r>
            <a:r>
              <a:rPr kumimoji="1" lang="ja-JP" altLang="en-US" sz="2000" dirty="0"/>
              <a:t>に近くなると，</a:t>
            </a:r>
            <a:r>
              <a:rPr lang="en-US" altLang="ja-JP" sz="2000" dirty="0" err="1"/>
              <a:t>dN</a:t>
            </a:r>
            <a:r>
              <a:rPr lang="en-US" altLang="ja-JP" sz="2000" dirty="0"/>
              <a:t>/</a:t>
            </a:r>
            <a:r>
              <a:rPr lang="en-US" altLang="ja-JP" sz="2000" dirty="0" err="1"/>
              <a:t>dt</a:t>
            </a:r>
            <a:r>
              <a:rPr lang="en-US" altLang="ja-JP" sz="2000" dirty="0"/>
              <a:t>=0</a:t>
            </a:r>
            <a:endParaRPr kumimoji="1" lang="en-US" altLang="ja-JP" sz="2000" dirty="0"/>
          </a:p>
        </p:txBody>
      </p:sp>
      <p:cxnSp>
        <p:nvCxnSpPr>
          <p:cNvPr id="20" name="直線矢印コネクタ 19"/>
          <p:cNvCxnSpPr/>
          <p:nvPr/>
        </p:nvCxnSpPr>
        <p:spPr>
          <a:xfrm>
            <a:off x="5044440" y="3550920"/>
            <a:ext cx="0" cy="106680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5198672" y="3790535"/>
            <a:ext cx="2001470" cy="646331"/>
          </a:xfrm>
          <a:prstGeom prst="rect">
            <a:avLst/>
          </a:prstGeom>
          <a:noFill/>
        </p:spPr>
        <p:txBody>
          <a:bodyPr wrap="square" rtlCol="0">
            <a:spAutoFit/>
          </a:bodyPr>
          <a:lstStyle/>
          <a:p>
            <a:r>
              <a:rPr lang="ja-JP" altLang="en-US" dirty="0"/>
              <a:t>単位時間＝１年とすると</a:t>
            </a:r>
            <a:endParaRPr kumimoji="1" lang="ja-JP" altLang="en-US" dirty="0"/>
          </a:p>
        </p:txBody>
      </p:sp>
    </p:spTree>
    <p:extLst>
      <p:ext uri="{BB962C8B-B14F-4D97-AF65-F5344CB8AC3E}">
        <p14:creationId xmlns:p14="http://schemas.microsoft.com/office/powerpoint/2010/main" val="3268339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385" y="365125"/>
            <a:ext cx="11030415" cy="1325563"/>
          </a:xfrm>
        </p:spPr>
        <p:txBody>
          <a:bodyPr/>
          <a:lstStyle/>
          <a:p>
            <a:r>
              <a:rPr lang="en-US" altLang="ja-JP" u="sng" dirty="0"/>
              <a:t>R:</a:t>
            </a:r>
            <a:r>
              <a:rPr lang="ja-JP" altLang="en-US" u="sng" dirty="0"/>
              <a:t> プロダクションモデルのプロット</a:t>
            </a:r>
            <a:endParaRPr kumimoji="1" lang="ja-JP" altLang="en-US" u="sng" dirty="0"/>
          </a:p>
        </p:txBody>
      </p:sp>
      <p:sp>
        <p:nvSpPr>
          <p:cNvPr id="3" name="コンテンツ プレースホルダー 2"/>
          <p:cNvSpPr>
            <a:spLocks noGrp="1"/>
          </p:cNvSpPr>
          <p:nvPr>
            <p:ph idx="1"/>
          </p:nvPr>
        </p:nvSpPr>
        <p:spPr>
          <a:xfrm>
            <a:off x="323385" y="1825624"/>
            <a:ext cx="11030415" cy="4293235"/>
          </a:xfrm>
        </p:spPr>
        <p:txBody>
          <a:bodyPr>
            <a:noAutofit/>
          </a:bodyPr>
          <a:lstStyle/>
          <a:p>
            <a:pPr marL="0" indent="0">
              <a:buNone/>
            </a:pPr>
            <a:r>
              <a:rPr lang="en-US" altLang="ja-JP" sz="2400" dirty="0"/>
              <a:t>r &lt;- 0.3; K &lt;- 100; </a:t>
            </a:r>
          </a:p>
          <a:p>
            <a:pPr marL="0" indent="0">
              <a:buNone/>
            </a:pPr>
            <a:r>
              <a:rPr lang="en-US" altLang="ja-JP" sz="2400" dirty="0"/>
              <a:t>N &lt;- numeric() # </a:t>
            </a:r>
            <a:r>
              <a:rPr lang="ja-JP" altLang="en-US" sz="2400" dirty="0"/>
              <a:t>空のベクトル</a:t>
            </a:r>
            <a:endParaRPr lang="en-US" altLang="ja-JP" sz="2400" dirty="0"/>
          </a:p>
          <a:p>
            <a:pPr marL="0" indent="0">
              <a:buNone/>
            </a:pPr>
            <a:r>
              <a:rPr lang="en-US" altLang="ja-JP" sz="2400" dirty="0"/>
              <a:t>N[1] &lt;- 1 # 1</a:t>
            </a:r>
            <a:r>
              <a:rPr lang="ja-JP" altLang="en-US" sz="2400" dirty="0"/>
              <a:t>年</a:t>
            </a:r>
            <a:r>
              <a:rPr lang="ja-JP" altLang="en-US" sz="2400" dirty="0" err="1"/>
              <a:t>めは</a:t>
            </a:r>
            <a:r>
              <a:rPr lang="en-US" altLang="ja-JP" sz="2400" dirty="0"/>
              <a:t>1</a:t>
            </a:r>
            <a:r>
              <a:rPr lang="ja-JP" altLang="en-US" sz="2400" dirty="0"/>
              <a:t>匹からスタート</a:t>
            </a:r>
            <a:endParaRPr lang="en-US" altLang="ja-JP" sz="2400" dirty="0"/>
          </a:p>
          <a:p>
            <a:pPr marL="0" indent="0">
              <a:buNone/>
            </a:pPr>
            <a:endParaRPr lang="en-US" altLang="ja-JP" sz="2400" dirty="0">
              <a:solidFill>
                <a:srgbClr val="FF0000"/>
              </a:solidFill>
            </a:endParaRPr>
          </a:p>
          <a:p>
            <a:pPr marL="0" indent="0">
              <a:buNone/>
            </a:pPr>
            <a:r>
              <a:rPr lang="en-US" altLang="ja-JP" sz="2400" dirty="0">
                <a:solidFill>
                  <a:srgbClr val="FF0000"/>
                </a:solidFill>
              </a:rPr>
              <a:t>for(t in 1:49) N[t+1] &lt;- N[t] + r*N[t]*(1-N[t]/K)</a:t>
            </a:r>
          </a:p>
          <a:p>
            <a:pPr marL="0" lvl="0" indent="0">
              <a:buNone/>
              <a:defRPr/>
            </a:pPr>
            <a:endParaRPr lang="en-US" altLang="ja-JP" sz="2400" dirty="0"/>
          </a:p>
          <a:p>
            <a:pPr marL="0" lvl="0" indent="0">
              <a:buNone/>
              <a:defRPr/>
            </a:pPr>
            <a:endParaRPr lang="en-US" altLang="ja-JP" sz="2400" dirty="0"/>
          </a:p>
          <a:p>
            <a:pPr marL="0" lvl="0" indent="0">
              <a:buNone/>
              <a:defRPr/>
            </a:pPr>
            <a:endParaRPr lang="en-US" altLang="ja-JP" sz="2400" dirty="0"/>
          </a:p>
          <a:p>
            <a:pPr marL="0" lvl="0" indent="0">
              <a:buNone/>
              <a:defRPr/>
            </a:pPr>
            <a:r>
              <a:rPr lang="en-US" altLang="ja-JP" sz="2400" dirty="0"/>
              <a:t>plot(</a:t>
            </a:r>
            <a:r>
              <a:rPr lang="en-US" altLang="ja-JP" sz="2400" dirty="0" err="1"/>
              <a:t>N,xlab</a:t>
            </a:r>
            <a:r>
              <a:rPr lang="en-US" altLang="ja-JP" sz="2400" dirty="0"/>
              <a:t>="Time",</a:t>
            </a:r>
            <a:r>
              <a:rPr lang="en-US" altLang="ja-JP" sz="2400" dirty="0" err="1"/>
              <a:t>ylab</a:t>
            </a:r>
            <a:r>
              <a:rPr lang="en-US" altLang="ja-JP" sz="2400" dirty="0"/>
              <a:t>="N")</a:t>
            </a:r>
            <a:endParaRPr lang="ja-JP" altLang="en-US" sz="2400" dirty="0"/>
          </a:p>
        </p:txBody>
      </p:sp>
      <p:pic>
        <p:nvPicPr>
          <p:cNvPr id="4" name="図 3"/>
          <p:cNvPicPr>
            <a:picLocks noChangeAspect="1"/>
          </p:cNvPicPr>
          <p:nvPr/>
        </p:nvPicPr>
        <p:blipFill rotWithShape="1">
          <a:blip r:embed="rId2"/>
          <a:srcRect t="15449" r="4020"/>
          <a:stretch/>
        </p:blipFill>
        <p:spPr>
          <a:xfrm>
            <a:off x="7192421" y="3088122"/>
            <a:ext cx="5120391" cy="3633353"/>
          </a:xfrm>
          <a:prstGeom prst="rect">
            <a:avLst/>
          </a:prstGeom>
        </p:spPr>
      </p:pic>
      <p:pic>
        <p:nvPicPr>
          <p:cNvPr id="5" name="図 4"/>
          <p:cNvPicPr>
            <a:picLocks noChangeAspect="1"/>
          </p:cNvPicPr>
          <p:nvPr/>
        </p:nvPicPr>
        <p:blipFill rotWithShape="1">
          <a:blip r:embed="rId3"/>
          <a:srcRect t="13286" r="-699"/>
          <a:stretch/>
        </p:blipFill>
        <p:spPr>
          <a:xfrm>
            <a:off x="8636344" y="1650903"/>
            <a:ext cx="2691712" cy="1477004"/>
          </a:xfrm>
          <a:prstGeom prst="rect">
            <a:avLst/>
          </a:prstGeom>
          <a:ln>
            <a:solidFill>
              <a:schemeClr val="tx1"/>
            </a:solidFill>
          </a:ln>
        </p:spPr>
      </p:pic>
      <p:pic>
        <p:nvPicPr>
          <p:cNvPr id="1026" name="Picture 2" descr="https://www.r-project.org/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271" y="17517"/>
            <a:ext cx="1905000" cy="1476375"/>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p:cNvSpPr>
            <a:spLocks noGrp="1"/>
          </p:cNvSpPr>
          <p:nvPr>
            <p:ph type="sldNum" sz="quarter" idx="12"/>
          </p:nvPr>
        </p:nvSpPr>
        <p:spPr/>
        <p:txBody>
          <a:bodyPr/>
          <a:lstStyle/>
          <a:p>
            <a:fld id="{A8B3E0E8-701C-4944-86F7-A0CAAE5013F3}" type="slidenum">
              <a:rPr kumimoji="1" lang="ja-JP" altLang="en-US" smtClean="0"/>
              <a:t>15</a:t>
            </a:fld>
            <a:endParaRPr kumimoji="1" lang="ja-JP" altLang="en-US"/>
          </a:p>
        </p:txBody>
      </p:sp>
      <p:sp>
        <p:nvSpPr>
          <p:cNvPr id="13" name="角丸四角形 14"/>
          <p:cNvSpPr/>
          <p:nvPr/>
        </p:nvSpPr>
        <p:spPr>
          <a:xfrm>
            <a:off x="2215098" y="4259828"/>
            <a:ext cx="1024236" cy="83739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sp>
        <p:nvSpPr>
          <p:cNvPr id="14" name="角丸四角形 15"/>
          <p:cNvSpPr/>
          <p:nvPr/>
        </p:nvSpPr>
        <p:spPr>
          <a:xfrm>
            <a:off x="3584080" y="4209869"/>
            <a:ext cx="586629" cy="83739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sp>
        <p:nvSpPr>
          <p:cNvPr id="15" name="角丸四角形 9"/>
          <p:cNvSpPr/>
          <p:nvPr/>
        </p:nvSpPr>
        <p:spPr>
          <a:xfrm>
            <a:off x="4517803" y="4049385"/>
            <a:ext cx="2568244" cy="123858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テキスト ボックス 15"/>
              <p:cNvSpPr txBox="1"/>
              <p:nvPr/>
            </p:nvSpPr>
            <p:spPr>
              <a:xfrm>
                <a:off x="2215098" y="4014075"/>
                <a:ext cx="4870949" cy="11988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sub>
                      </m:s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𝑟</m:t>
                      </m:r>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sub>
                      </m:sSub>
                      <m:d>
                        <m:d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d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f>
                            <m:f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sub>
                              </m:sSub>
                            </m:num>
                            <m:den>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𝐾</m:t>
                              </m:r>
                            </m:den>
                          </m:f>
                        </m:e>
                      </m:d>
                    </m:oMath>
                  </m:oMathPara>
                </a14:m>
                <a:endParaRPr kumimoji="1" lang="en-US" altLang="ja-JP" sz="3200" b="0" i="0" u="none" strike="noStrike" kern="0" cap="none" spc="0" normalizeH="0" baseline="0" noProof="0" dirty="0">
                  <a:ln>
                    <a:noFill/>
                  </a:ln>
                  <a:solidFill>
                    <a:sysClr val="windowText" lastClr="000000"/>
                  </a:solidFill>
                  <a:effectLst/>
                  <a:uLnTx/>
                  <a:uFillTx/>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2215098" y="4014075"/>
                <a:ext cx="4870949" cy="1198854"/>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6978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385" y="365125"/>
            <a:ext cx="11030415" cy="1325563"/>
          </a:xfrm>
        </p:spPr>
        <p:txBody>
          <a:bodyPr/>
          <a:lstStyle/>
          <a:p>
            <a:r>
              <a:rPr kumimoji="1" lang="en-US" altLang="ja-JP" u="sng" dirty="0"/>
              <a:t>R: </a:t>
            </a:r>
            <a:r>
              <a:rPr kumimoji="1" lang="ja-JP" altLang="en-US" u="sng" dirty="0"/>
              <a:t>初期値を変えてみる</a:t>
            </a:r>
          </a:p>
        </p:txBody>
      </p:sp>
      <p:sp>
        <p:nvSpPr>
          <p:cNvPr id="3" name="コンテンツ プレースホルダー 2"/>
          <p:cNvSpPr>
            <a:spLocks noGrp="1"/>
          </p:cNvSpPr>
          <p:nvPr>
            <p:ph idx="1"/>
          </p:nvPr>
        </p:nvSpPr>
        <p:spPr>
          <a:xfrm>
            <a:off x="323385" y="1825624"/>
            <a:ext cx="11030415" cy="5032375"/>
          </a:xfrm>
        </p:spPr>
        <p:txBody>
          <a:bodyPr>
            <a:noAutofit/>
          </a:bodyPr>
          <a:lstStyle/>
          <a:p>
            <a:pPr marL="0" indent="0">
              <a:buNone/>
            </a:pPr>
            <a:r>
              <a:rPr lang="en-US" altLang="ja-JP" sz="2400" dirty="0"/>
              <a:t>r &lt;- 0.3</a:t>
            </a:r>
          </a:p>
          <a:p>
            <a:pPr marL="0" indent="0">
              <a:buNone/>
            </a:pPr>
            <a:r>
              <a:rPr lang="en-US" altLang="ja-JP" sz="2400" dirty="0"/>
              <a:t>K &lt;- 100</a:t>
            </a:r>
          </a:p>
          <a:p>
            <a:pPr marL="0" indent="0">
              <a:buNone/>
            </a:pPr>
            <a:r>
              <a:rPr lang="en-US" altLang="ja-JP" sz="2400" dirty="0">
                <a:solidFill>
                  <a:srgbClr val="FF0000"/>
                </a:solidFill>
              </a:rPr>
              <a:t>N2 </a:t>
            </a:r>
            <a:r>
              <a:rPr lang="en-US" altLang="ja-JP" sz="2400" dirty="0"/>
              <a:t>&lt;- numeric()</a:t>
            </a:r>
          </a:p>
          <a:p>
            <a:pPr marL="0" indent="0">
              <a:buNone/>
            </a:pPr>
            <a:r>
              <a:rPr lang="en-US" altLang="ja-JP" sz="2400" dirty="0">
                <a:solidFill>
                  <a:srgbClr val="FF0000"/>
                </a:solidFill>
              </a:rPr>
              <a:t>N2[1] &lt;- 130 </a:t>
            </a:r>
            <a:r>
              <a:rPr lang="en-US" altLang="ja-JP" sz="2400" dirty="0"/>
              <a:t># </a:t>
            </a:r>
            <a:r>
              <a:rPr lang="ja-JP" altLang="en-US" sz="2400" dirty="0"/>
              <a:t>初期値を</a:t>
            </a:r>
            <a:r>
              <a:rPr lang="en-US" altLang="ja-JP" sz="2400" dirty="0"/>
              <a:t>130</a:t>
            </a:r>
            <a:r>
              <a:rPr lang="ja-JP" altLang="en-US" sz="2400" dirty="0"/>
              <a:t>に変更</a:t>
            </a:r>
            <a:endParaRPr lang="en-US" altLang="ja-JP" sz="2400" dirty="0"/>
          </a:p>
          <a:p>
            <a:pPr marL="0" indent="0">
              <a:buNone/>
            </a:pPr>
            <a:endParaRPr lang="en-US" altLang="ja-JP" sz="2400" dirty="0"/>
          </a:p>
          <a:p>
            <a:pPr marL="0" indent="0">
              <a:buNone/>
            </a:pPr>
            <a:r>
              <a:rPr lang="en-US" altLang="ja-JP" sz="2400" dirty="0"/>
              <a:t>for(t in 1:49) </a:t>
            </a:r>
            <a:r>
              <a:rPr lang="en-US" altLang="ja-JP" sz="2400" dirty="0">
                <a:solidFill>
                  <a:srgbClr val="FF0000"/>
                </a:solidFill>
              </a:rPr>
              <a:t>N2</a:t>
            </a:r>
            <a:r>
              <a:rPr lang="en-US" altLang="ja-JP" sz="2400" dirty="0"/>
              <a:t>[t+1] &lt;- </a:t>
            </a:r>
            <a:r>
              <a:rPr lang="en-US" altLang="ja-JP" sz="2400" dirty="0">
                <a:solidFill>
                  <a:srgbClr val="FF0000"/>
                </a:solidFill>
              </a:rPr>
              <a:t>N2</a:t>
            </a:r>
            <a:r>
              <a:rPr lang="en-US" altLang="ja-JP" sz="2400" dirty="0"/>
              <a:t>[t] + </a:t>
            </a:r>
          </a:p>
          <a:p>
            <a:pPr marL="0" indent="0">
              <a:buNone/>
            </a:pPr>
            <a:r>
              <a:rPr lang="en-US" altLang="ja-JP" sz="2400" dirty="0"/>
              <a:t>			r*</a:t>
            </a:r>
            <a:r>
              <a:rPr lang="en-US" altLang="ja-JP" sz="2400" dirty="0">
                <a:solidFill>
                  <a:srgbClr val="FF0000"/>
                </a:solidFill>
              </a:rPr>
              <a:t>N2</a:t>
            </a:r>
            <a:r>
              <a:rPr lang="en-US" altLang="ja-JP" sz="2400" dirty="0"/>
              <a:t>[t]*(1-</a:t>
            </a:r>
            <a:r>
              <a:rPr lang="en-US" altLang="ja-JP" sz="2400" dirty="0">
                <a:solidFill>
                  <a:srgbClr val="FF0000"/>
                </a:solidFill>
              </a:rPr>
              <a:t>N2</a:t>
            </a:r>
            <a:r>
              <a:rPr lang="en-US" altLang="ja-JP" sz="2400" dirty="0"/>
              <a:t>[t]/K)</a:t>
            </a:r>
          </a:p>
          <a:p>
            <a:pPr marL="0" lvl="0" indent="0">
              <a:buNone/>
              <a:defRPr/>
            </a:pPr>
            <a:endParaRPr lang="en-US" altLang="ja-JP" sz="2400" dirty="0"/>
          </a:p>
          <a:p>
            <a:pPr marL="0" lvl="0" indent="0">
              <a:buNone/>
              <a:defRPr/>
            </a:pPr>
            <a:r>
              <a:rPr lang="en-US" altLang="ja-JP" sz="2400" dirty="0"/>
              <a:t>plot(</a:t>
            </a:r>
            <a:r>
              <a:rPr lang="en-US" altLang="ja-JP" sz="2400" dirty="0">
                <a:solidFill>
                  <a:srgbClr val="FF0000"/>
                </a:solidFill>
              </a:rPr>
              <a:t>N2</a:t>
            </a:r>
            <a:r>
              <a:rPr lang="en-US" altLang="ja-JP" sz="2400" dirty="0"/>
              <a:t>,xlab="Time",</a:t>
            </a:r>
            <a:r>
              <a:rPr lang="en-US" altLang="ja-JP" sz="2400" dirty="0" err="1"/>
              <a:t>ylab</a:t>
            </a:r>
            <a:r>
              <a:rPr lang="en-US" altLang="ja-JP" sz="2400" dirty="0"/>
              <a:t>="N", </a:t>
            </a:r>
          </a:p>
          <a:p>
            <a:pPr marL="0" lvl="0" indent="0">
              <a:buNone/>
              <a:defRPr/>
            </a:pPr>
            <a:r>
              <a:rPr lang="en-US" altLang="ja-JP" sz="2400" dirty="0"/>
              <a:t>                         </a:t>
            </a:r>
            <a:r>
              <a:rPr lang="en-US" altLang="ja-JP" sz="2400" dirty="0" err="1"/>
              <a:t>ylim</a:t>
            </a:r>
            <a:r>
              <a:rPr lang="en-US" altLang="ja-JP" sz="2400" dirty="0"/>
              <a:t>=c(0,150),type="b")</a:t>
            </a:r>
            <a:endParaRPr lang="ja-JP" altLang="en-US" sz="2400" dirty="0"/>
          </a:p>
        </p:txBody>
      </p:sp>
      <p:pic>
        <p:nvPicPr>
          <p:cNvPr id="8" name="図 7"/>
          <p:cNvPicPr>
            <a:picLocks noChangeAspect="1"/>
          </p:cNvPicPr>
          <p:nvPr/>
        </p:nvPicPr>
        <p:blipFill>
          <a:blip r:embed="rId2"/>
          <a:stretch>
            <a:fillRect/>
          </a:stretch>
        </p:blipFill>
        <p:spPr>
          <a:xfrm>
            <a:off x="6286500" y="2007108"/>
            <a:ext cx="5905500" cy="4340320"/>
          </a:xfrm>
          <a:prstGeom prst="rect">
            <a:avLst/>
          </a:prstGeom>
        </p:spPr>
      </p:pic>
      <p:pic>
        <p:nvPicPr>
          <p:cNvPr id="5" name="Picture 2" descr="https://www.r-project.org/R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271" y="17517"/>
            <a:ext cx="1905000" cy="147637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A8B3E0E8-701C-4944-86F7-A0CAAE5013F3}" type="slidenum">
              <a:rPr kumimoji="1" lang="ja-JP" altLang="en-US" smtClean="0"/>
              <a:t>16</a:t>
            </a:fld>
            <a:endParaRPr kumimoji="1" lang="ja-JP" altLang="en-US"/>
          </a:p>
        </p:txBody>
      </p:sp>
    </p:spTree>
    <p:extLst>
      <p:ext uri="{BB962C8B-B14F-4D97-AF65-F5344CB8AC3E}">
        <p14:creationId xmlns:p14="http://schemas.microsoft.com/office/powerpoint/2010/main" val="1708865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1515" y="365125"/>
            <a:ext cx="10922285" cy="1325563"/>
          </a:xfrm>
        </p:spPr>
        <p:txBody>
          <a:bodyPr/>
          <a:lstStyle/>
          <a:p>
            <a:r>
              <a:rPr kumimoji="1" lang="en-US" altLang="ja-JP" u="sng" dirty="0"/>
              <a:t>R: </a:t>
            </a:r>
            <a:r>
              <a:rPr kumimoji="1" lang="ja-JP" altLang="en-US" u="sng" dirty="0"/>
              <a:t>重ね書き</a:t>
            </a:r>
          </a:p>
        </p:txBody>
      </p:sp>
      <p:sp>
        <p:nvSpPr>
          <p:cNvPr id="3" name="コンテンツ プレースホルダー 2"/>
          <p:cNvSpPr>
            <a:spLocks noGrp="1"/>
          </p:cNvSpPr>
          <p:nvPr>
            <p:ph idx="1"/>
          </p:nvPr>
        </p:nvSpPr>
        <p:spPr>
          <a:xfrm>
            <a:off x="323385" y="1825625"/>
            <a:ext cx="11030415" cy="2902492"/>
          </a:xfrm>
        </p:spPr>
        <p:txBody>
          <a:bodyPr>
            <a:noAutofit/>
          </a:bodyPr>
          <a:lstStyle/>
          <a:p>
            <a:pPr marL="0" lvl="0" indent="0">
              <a:buNone/>
              <a:defRPr/>
            </a:pPr>
            <a:r>
              <a:rPr lang="en-US" altLang="ja-JP" sz="2400" dirty="0"/>
              <a:t>plot(</a:t>
            </a:r>
            <a:r>
              <a:rPr lang="en-US" altLang="ja-JP" sz="2400" dirty="0" err="1"/>
              <a:t>N,xlab</a:t>
            </a:r>
            <a:r>
              <a:rPr lang="en-US" altLang="ja-JP" sz="2400" dirty="0"/>
              <a:t>="Time",</a:t>
            </a:r>
            <a:r>
              <a:rPr lang="en-US" altLang="ja-JP" sz="2400" dirty="0" err="1"/>
              <a:t>ylab</a:t>
            </a:r>
            <a:r>
              <a:rPr lang="en-US" altLang="ja-JP" sz="2400" dirty="0"/>
              <a:t>="N", </a:t>
            </a:r>
          </a:p>
          <a:p>
            <a:pPr marL="0" lvl="0" indent="0">
              <a:buNone/>
              <a:defRPr/>
            </a:pPr>
            <a:r>
              <a:rPr lang="en-US" altLang="ja-JP" sz="2400" dirty="0"/>
              <a:t>                         </a:t>
            </a:r>
            <a:r>
              <a:rPr lang="en-US" altLang="ja-JP" sz="2400" dirty="0" err="1"/>
              <a:t>ylim</a:t>
            </a:r>
            <a:r>
              <a:rPr lang="en-US" altLang="ja-JP" sz="2400" dirty="0"/>
              <a:t>=c(0,150))</a:t>
            </a:r>
          </a:p>
          <a:p>
            <a:pPr marL="0" lvl="0" indent="0">
              <a:buNone/>
              <a:defRPr/>
            </a:pPr>
            <a:r>
              <a:rPr lang="en-US" altLang="ja-JP" sz="2400" dirty="0">
                <a:solidFill>
                  <a:srgbClr val="FF0000"/>
                </a:solidFill>
              </a:rPr>
              <a:t>points(N2,col=2,type="b")</a:t>
            </a:r>
          </a:p>
          <a:p>
            <a:pPr marL="0" lvl="0" indent="0">
              <a:buNone/>
              <a:defRPr/>
            </a:pPr>
            <a:endParaRPr lang="en-US" altLang="ja-JP" sz="2400" dirty="0"/>
          </a:p>
          <a:p>
            <a:pPr marL="0" lvl="0" indent="0">
              <a:buNone/>
              <a:defRPr/>
            </a:pPr>
            <a:endParaRPr lang="ja-JP" altLang="en-US" sz="2400" dirty="0"/>
          </a:p>
        </p:txBody>
      </p:sp>
      <p:pic>
        <p:nvPicPr>
          <p:cNvPr id="4" name="図 3"/>
          <p:cNvPicPr>
            <a:picLocks noChangeAspect="1"/>
          </p:cNvPicPr>
          <p:nvPr/>
        </p:nvPicPr>
        <p:blipFill>
          <a:blip r:embed="rId2"/>
          <a:stretch>
            <a:fillRect/>
          </a:stretch>
        </p:blipFill>
        <p:spPr>
          <a:xfrm>
            <a:off x="5201840" y="637403"/>
            <a:ext cx="6555696" cy="4818190"/>
          </a:xfrm>
          <a:prstGeom prst="rect">
            <a:avLst/>
          </a:prstGeom>
        </p:spPr>
      </p:pic>
      <p:sp>
        <p:nvSpPr>
          <p:cNvPr id="5" name="正方形/長方形 4"/>
          <p:cNvSpPr/>
          <p:nvPr/>
        </p:nvSpPr>
        <p:spPr>
          <a:xfrm>
            <a:off x="6430028" y="5301291"/>
            <a:ext cx="4609840" cy="1209362"/>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chemeClr val="tx1"/>
                </a:solidFill>
                <a:effectLst/>
                <a:uLnTx/>
                <a:uFillTx/>
              </a:rPr>
              <a:t>どの個体数からはじめても</a:t>
            </a:r>
            <a:r>
              <a:rPr kumimoji="1" lang="en-US" altLang="ja-JP" sz="2400" b="0" i="0" u="none" strike="noStrike" kern="0" cap="none" spc="0" normalizeH="0" baseline="0" noProof="0" dirty="0">
                <a:ln>
                  <a:noFill/>
                </a:ln>
                <a:solidFill>
                  <a:schemeClr val="tx1"/>
                </a:solidFill>
                <a:effectLst/>
                <a:uLnTx/>
                <a:uFillTx/>
              </a:rPr>
              <a:t>K</a:t>
            </a:r>
            <a:r>
              <a:rPr kumimoji="1" lang="ja-JP" altLang="en-US" sz="2400" b="0" i="0" u="none" strike="noStrike" kern="0" cap="none" spc="0" normalizeH="0" baseline="0" noProof="0" dirty="0">
                <a:ln>
                  <a:noFill/>
                </a:ln>
                <a:solidFill>
                  <a:schemeClr val="tx1"/>
                </a:solidFill>
                <a:effectLst/>
                <a:uLnTx/>
                <a:uFillTx/>
              </a:rPr>
              <a:t>（</a:t>
            </a:r>
            <a:r>
              <a:rPr kumimoji="1" lang="en-US" altLang="ja-JP" sz="2400" b="0" i="0" u="none" strike="noStrike" kern="0" cap="none" spc="0" normalizeH="0" baseline="0" noProof="0" dirty="0">
                <a:ln>
                  <a:noFill/>
                </a:ln>
                <a:solidFill>
                  <a:schemeClr val="tx1"/>
                </a:solidFill>
                <a:effectLst/>
                <a:uLnTx/>
                <a:uFillTx/>
              </a:rPr>
              <a:t>100</a:t>
            </a:r>
            <a:r>
              <a:rPr kumimoji="1" lang="ja-JP" altLang="en-US" sz="2400" b="0" i="0" u="none" strike="noStrike" kern="0" cap="none" spc="0" normalizeH="0" baseline="0" noProof="0" dirty="0">
                <a:ln>
                  <a:noFill/>
                </a:ln>
                <a:solidFill>
                  <a:schemeClr val="tx1"/>
                </a:solidFill>
                <a:effectLst/>
                <a:uLnTx/>
                <a:uFillTx/>
              </a:rPr>
              <a:t>）で平衡状態に達する</a:t>
            </a:r>
          </a:p>
        </p:txBody>
      </p:sp>
      <p:pic>
        <p:nvPicPr>
          <p:cNvPr id="6" name="Picture 2" descr="https://www.r-project.org/R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271" y="17517"/>
            <a:ext cx="1905000" cy="1476375"/>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6"/>
          <p:cNvSpPr>
            <a:spLocks noGrp="1"/>
          </p:cNvSpPr>
          <p:nvPr>
            <p:ph type="sldNum" sz="quarter" idx="12"/>
          </p:nvPr>
        </p:nvSpPr>
        <p:spPr/>
        <p:txBody>
          <a:bodyPr/>
          <a:lstStyle/>
          <a:p>
            <a:fld id="{A8B3E0E8-701C-4944-86F7-A0CAAE5013F3}" type="slidenum">
              <a:rPr kumimoji="1" lang="ja-JP" altLang="en-US" smtClean="0"/>
              <a:t>17</a:t>
            </a:fld>
            <a:endParaRPr kumimoji="1" lang="ja-JP" altLang="en-US"/>
          </a:p>
        </p:txBody>
      </p:sp>
    </p:spTree>
    <p:extLst>
      <p:ext uri="{BB962C8B-B14F-4D97-AF65-F5344CB8AC3E}">
        <p14:creationId xmlns:p14="http://schemas.microsoft.com/office/powerpoint/2010/main" val="2833886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a:srcRect t="14655" r="2471"/>
          <a:stretch/>
        </p:blipFill>
        <p:spPr>
          <a:xfrm>
            <a:off x="6431463" y="1737346"/>
            <a:ext cx="5579495" cy="3800743"/>
          </a:xfrm>
          <a:prstGeom prst="rect">
            <a:avLst/>
          </a:prstGeom>
        </p:spPr>
      </p:pic>
      <p:sp>
        <p:nvSpPr>
          <p:cNvPr id="2" name="タイトル 1"/>
          <p:cNvSpPr>
            <a:spLocks noGrp="1"/>
          </p:cNvSpPr>
          <p:nvPr>
            <p:ph type="title"/>
          </p:nvPr>
        </p:nvSpPr>
        <p:spPr>
          <a:xfrm>
            <a:off x="323385" y="365125"/>
            <a:ext cx="11030415" cy="1325563"/>
          </a:xfrm>
        </p:spPr>
        <p:txBody>
          <a:bodyPr/>
          <a:lstStyle/>
          <a:p>
            <a:r>
              <a:rPr kumimoji="1" lang="en-US" altLang="ja-JP" u="sng" dirty="0"/>
              <a:t>R: </a:t>
            </a:r>
            <a:r>
              <a:rPr lang="ja-JP" altLang="en-US" u="sng" dirty="0"/>
              <a:t>他のパラメータも変える</a:t>
            </a:r>
            <a:endParaRPr kumimoji="1" lang="ja-JP" altLang="en-US" u="sng" dirty="0"/>
          </a:p>
        </p:txBody>
      </p:sp>
      <p:sp>
        <p:nvSpPr>
          <p:cNvPr id="3" name="コンテンツ プレースホルダー 2"/>
          <p:cNvSpPr>
            <a:spLocks noGrp="1"/>
          </p:cNvSpPr>
          <p:nvPr>
            <p:ph idx="1"/>
          </p:nvPr>
        </p:nvSpPr>
        <p:spPr>
          <a:xfrm>
            <a:off x="323385" y="1690688"/>
            <a:ext cx="11030415" cy="5032375"/>
          </a:xfrm>
        </p:spPr>
        <p:txBody>
          <a:bodyPr>
            <a:noAutofit/>
          </a:bodyPr>
          <a:lstStyle/>
          <a:p>
            <a:pPr marL="0" indent="0">
              <a:buNone/>
            </a:pPr>
            <a:r>
              <a:rPr lang="en-US" altLang="ja-JP" sz="2400" dirty="0">
                <a:solidFill>
                  <a:srgbClr val="FF0000"/>
                </a:solidFill>
              </a:rPr>
              <a:t>r &lt;- 0.1</a:t>
            </a:r>
            <a:r>
              <a:rPr lang="en-US" altLang="ja-JP" sz="2400" dirty="0"/>
              <a:t> </a:t>
            </a:r>
          </a:p>
          <a:p>
            <a:pPr marL="0" indent="0">
              <a:buNone/>
            </a:pPr>
            <a:r>
              <a:rPr lang="en-US" altLang="ja-JP" sz="2400" dirty="0"/>
              <a:t>N3 &lt;- numeric(); N3[1] &lt;- 10</a:t>
            </a:r>
          </a:p>
          <a:p>
            <a:pPr marL="0" indent="0">
              <a:buNone/>
            </a:pPr>
            <a:r>
              <a:rPr lang="en-US" altLang="ja-JP" sz="2400" dirty="0"/>
              <a:t>for(t in 1:49) N3[t+1] &lt;- N3[t] + </a:t>
            </a:r>
          </a:p>
          <a:p>
            <a:pPr marL="0" indent="0">
              <a:buNone/>
            </a:pPr>
            <a:r>
              <a:rPr lang="en-US" altLang="ja-JP" sz="2400" dirty="0"/>
              <a:t>			r*N3[t]*(1-N3[t]/K)</a:t>
            </a:r>
          </a:p>
          <a:p>
            <a:pPr marL="0" lvl="0" indent="0">
              <a:buNone/>
              <a:defRPr/>
            </a:pPr>
            <a:r>
              <a:rPr lang="en-US" altLang="ja-JP" sz="2400" dirty="0"/>
              <a:t>points(N3,col=3,type="b")</a:t>
            </a:r>
          </a:p>
          <a:p>
            <a:pPr marL="0" lvl="0" indent="0">
              <a:buNone/>
              <a:defRPr/>
            </a:pPr>
            <a:endParaRPr lang="en-US" altLang="ja-JP" sz="2400" dirty="0"/>
          </a:p>
          <a:p>
            <a:pPr marL="0" indent="0">
              <a:buNone/>
            </a:pPr>
            <a:r>
              <a:rPr lang="en-US" altLang="ja-JP" sz="2400" dirty="0">
                <a:solidFill>
                  <a:srgbClr val="FF0000"/>
                </a:solidFill>
              </a:rPr>
              <a:t>K &lt;- 50</a:t>
            </a:r>
            <a:endParaRPr lang="en-US" altLang="ja-JP" sz="2400" dirty="0"/>
          </a:p>
          <a:p>
            <a:pPr marL="0" indent="0">
              <a:buNone/>
            </a:pPr>
            <a:r>
              <a:rPr lang="en-US" altLang="ja-JP" sz="2400" dirty="0"/>
              <a:t>N4 &lt;- numeric(); N4[1] &lt;- 10</a:t>
            </a:r>
          </a:p>
          <a:p>
            <a:pPr marL="0" indent="0">
              <a:buNone/>
            </a:pPr>
            <a:r>
              <a:rPr lang="en-US" altLang="ja-JP" sz="2400" dirty="0"/>
              <a:t>for(t in 1:49) N3[t+1] &lt;- N3[t] + </a:t>
            </a:r>
          </a:p>
          <a:p>
            <a:pPr marL="0" indent="0">
              <a:buNone/>
            </a:pPr>
            <a:r>
              <a:rPr lang="en-US" altLang="ja-JP" sz="2400" dirty="0"/>
              <a:t>			r*N3[t]*(1-N3[t]/K)</a:t>
            </a:r>
          </a:p>
          <a:p>
            <a:pPr marL="0" lvl="0" indent="0">
              <a:buNone/>
              <a:defRPr/>
            </a:pPr>
            <a:r>
              <a:rPr lang="en-US" altLang="ja-JP" sz="2400" dirty="0"/>
              <a:t>points(N4,col=4,type="b")</a:t>
            </a:r>
          </a:p>
          <a:p>
            <a:pPr marL="0" lvl="0" indent="0">
              <a:buNone/>
              <a:defRPr/>
            </a:pPr>
            <a:endParaRPr lang="ja-JP" altLang="en-US" sz="2400" dirty="0"/>
          </a:p>
        </p:txBody>
      </p:sp>
      <p:pic>
        <p:nvPicPr>
          <p:cNvPr id="6" name="Picture 2" descr="https://www.r-project.org/R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271" y="17517"/>
            <a:ext cx="1905000" cy="147637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7868378" y="2951359"/>
            <a:ext cx="2061783" cy="461665"/>
          </a:xfrm>
          <a:prstGeom prst="rect">
            <a:avLst/>
          </a:prstGeom>
          <a:noFill/>
        </p:spPr>
        <p:txBody>
          <a:bodyPr wrap="none" rtlCol="0">
            <a:spAutoFit/>
          </a:bodyPr>
          <a:lstStyle/>
          <a:p>
            <a:r>
              <a:rPr kumimoji="1" lang="en-US" altLang="ja-JP" sz="2400" dirty="0">
                <a:solidFill>
                  <a:srgbClr val="76E476"/>
                </a:solidFill>
              </a:rPr>
              <a:t>r=0.1, K=100</a:t>
            </a:r>
            <a:endParaRPr kumimoji="1" lang="ja-JP" altLang="en-US" sz="2400" dirty="0">
              <a:solidFill>
                <a:srgbClr val="76E476"/>
              </a:solidFill>
            </a:endParaRPr>
          </a:p>
        </p:txBody>
      </p:sp>
      <p:sp>
        <p:nvSpPr>
          <p:cNvPr id="10" name="テキスト ボックス 9"/>
          <p:cNvSpPr txBox="1"/>
          <p:nvPr/>
        </p:nvSpPr>
        <p:spPr>
          <a:xfrm>
            <a:off x="9521868" y="3691911"/>
            <a:ext cx="1890261" cy="461665"/>
          </a:xfrm>
          <a:prstGeom prst="rect">
            <a:avLst/>
          </a:prstGeom>
          <a:noFill/>
        </p:spPr>
        <p:txBody>
          <a:bodyPr wrap="none" rtlCol="0">
            <a:spAutoFit/>
          </a:bodyPr>
          <a:lstStyle/>
          <a:p>
            <a:r>
              <a:rPr kumimoji="1" lang="en-US" altLang="ja-JP" sz="2400" dirty="0">
                <a:solidFill>
                  <a:srgbClr val="1D1DFF"/>
                </a:solidFill>
              </a:rPr>
              <a:t>r=0.1, K=50</a:t>
            </a:r>
            <a:endParaRPr kumimoji="1" lang="ja-JP" altLang="en-US" sz="2400" dirty="0">
              <a:solidFill>
                <a:srgbClr val="1D1DFF"/>
              </a:solidFill>
            </a:endParaRPr>
          </a:p>
        </p:txBody>
      </p:sp>
      <p:sp>
        <p:nvSpPr>
          <p:cNvPr id="4" name="スライド番号プレースホルダー 3"/>
          <p:cNvSpPr>
            <a:spLocks noGrp="1"/>
          </p:cNvSpPr>
          <p:nvPr>
            <p:ph type="sldNum" sz="quarter" idx="12"/>
          </p:nvPr>
        </p:nvSpPr>
        <p:spPr/>
        <p:txBody>
          <a:bodyPr/>
          <a:lstStyle/>
          <a:p>
            <a:fld id="{A8B3E0E8-701C-4944-86F7-A0CAAE5013F3}" type="slidenum">
              <a:rPr kumimoji="1" lang="ja-JP" altLang="en-US" smtClean="0"/>
              <a:t>18</a:t>
            </a:fld>
            <a:endParaRPr kumimoji="1" lang="ja-JP" altLang="en-US"/>
          </a:p>
        </p:txBody>
      </p:sp>
      <p:sp>
        <p:nvSpPr>
          <p:cNvPr id="11" name="テキスト ボックス 10"/>
          <p:cNvSpPr txBox="1"/>
          <p:nvPr/>
        </p:nvSpPr>
        <p:spPr>
          <a:xfrm>
            <a:off x="6244280" y="5435361"/>
            <a:ext cx="5649545" cy="919401"/>
          </a:xfrm>
          <a:prstGeom prst="roundRect">
            <a:avLst/>
          </a:prstGeom>
          <a:noFill/>
          <a:ln w="38100">
            <a:solidFill>
              <a:srgbClr val="FF0000"/>
            </a:solidFill>
          </a:ln>
        </p:spPr>
        <p:txBody>
          <a:bodyPr wrap="square" rtlCol="0">
            <a:spAutoFit/>
          </a:bodyPr>
          <a:lstStyle/>
          <a:p>
            <a:r>
              <a:rPr lang="en-US" altLang="ja-JP" sz="2400" dirty="0">
                <a:solidFill>
                  <a:srgbClr val="FF0000"/>
                </a:solidFill>
              </a:rPr>
              <a:t>r</a:t>
            </a:r>
            <a:r>
              <a:rPr lang="ja-JP" altLang="en-US" sz="2400" dirty="0">
                <a:solidFill>
                  <a:srgbClr val="FF0000"/>
                </a:solidFill>
              </a:rPr>
              <a:t> は個体群の変化のスピード，</a:t>
            </a:r>
            <a:r>
              <a:rPr lang="en-US" altLang="ja-JP" sz="2400" dirty="0">
                <a:solidFill>
                  <a:srgbClr val="FF0000"/>
                </a:solidFill>
              </a:rPr>
              <a:t>K</a:t>
            </a:r>
            <a:r>
              <a:rPr lang="ja-JP" altLang="en-US" sz="2400" dirty="0">
                <a:solidFill>
                  <a:srgbClr val="FF0000"/>
                </a:solidFill>
              </a:rPr>
              <a:t>は資源量の大きさを決めるパラメータ</a:t>
            </a:r>
            <a:endParaRPr kumimoji="1" lang="ja-JP" altLang="en-US" sz="2400" dirty="0">
              <a:solidFill>
                <a:srgbClr val="FF0000"/>
              </a:solidFill>
            </a:endParaRPr>
          </a:p>
        </p:txBody>
      </p:sp>
    </p:spTree>
    <p:extLst>
      <p:ext uri="{BB962C8B-B14F-4D97-AF65-F5344CB8AC3E}">
        <p14:creationId xmlns:p14="http://schemas.microsoft.com/office/powerpoint/2010/main" val="536397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u="sng" dirty="0"/>
              <a:t>②</a:t>
            </a:r>
            <a:r>
              <a:rPr lang="en-US" altLang="ja-JP" u="sng" dirty="0"/>
              <a:t>MSY</a:t>
            </a:r>
            <a:r>
              <a:rPr lang="ja-JP" altLang="ja-JP" u="sng" dirty="0"/>
              <a:t>の概念と資源管理</a:t>
            </a:r>
            <a:r>
              <a:rPr lang="ja-JP" altLang="en-US" u="sng" dirty="0"/>
              <a:t>の目的</a:t>
            </a:r>
            <a:endParaRPr kumimoji="1" lang="ja-JP" altLang="en-US" dirty="0"/>
          </a:p>
        </p:txBody>
      </p:sp>
      <p:sp>
        <p:nvSpPr>
          <p:cNvPr id="3" name="コンテンツ プレースホルダー 2"/>
          <p:cNvSpPr>
            <a:spLocks noGrp="1"/>
          </p:cNvSpPr>
          <p:nvPr>
            <p:ph idx="1"/>
          </p:nvPr>
        </p:nvSpPr>
        <p:spPr>
          <a:xfrm>
            <a:off x="838200" y="1825625"/>
            <a:ext cx="11097126" cy="4351338"/>
          </a:xfrm>
        </p:spPr>
        <p:txBody>
          <a:bodyPr>
            <a:normAutofit/>
          </a:bodyPr>
          <a:lstStyle/>
          <a:p>
            <a:endParaRPr lang="en-US" altLang="ja-JP" sz="3600" dirty="0"/>
          </a:p>
          <a:p>
            <a:endParaRPr kumimoji="1" lang="ja-JP" altLang="en-US" sz="3600" dirty="0"/>
          </a:p>
        </p:txBody>
      </p:sp>
      <p:sp>
        <p:nvSpPr>
          <p:cNvPr id="4" name="テキスト ボックス 3"/>
          <p:cNvSpPr txBox="1"/>
          <p:nvPr/>
        </p:nvSpPr>
        <p:spPr>
          <a:xfrm>
            <a:off x="838200" y="1825625"/>
            <a:ext cx="11097126" cy="2062103"/>
          </a:xfrm>
          <a:prstGeom prst="rect">
            <a:avLst/>
          </a:prstGeom>
          <a:noFill/>
        </p:spPr>
        <p:txBody>
          <a:bodyPr wrap="square" rtlCol="0">
            <a:spAutoFit/>
          </a:bodyPr>
          <a:lstStyle/>
          <a:p>
            <a:pPr marL="457200" indent="-457200">
              <a:buFont typeface="Arial" panose="020B0604020202020204" pitchFamily="34" charset="0"/>
              <a:buChar char="•"/>
            </a:pPr>
            <a:r>
              <a:rPr lang="ja-JP" altLang="en-US" sz="3200" dirty="0"/>
              <a:t>個体群動態ってなに</a:t>
            </a:r>
            <a:r>
              <a:rPr lang="en-US" altLang="ja-JP" sz="3200" dirty="0"/>
              <a:t>?</a:t>
            </a:r>
          </a:p>
          <a:p>
            <a:pPr marL="457200" indent="-457200">
              <a:buFont typeface="Arial" panose="020B0604020202020204" pitchFamily="34" charset="0"/>
              <a:buChar char="•"/>
            </a:pPr>
            <a:endParaRPr lang="en-US" altLang="ja-JP" sz="3200" dirty="0"/>
          </a:p>
          <a:p>
            <a:pPr marL="457200" indent="-457200">
              <a:buFont typeface="Arial" panose="020B0604020202020204" pitchFamily="34" charset="0"/>
              <a:buChar char="•"/>
            </a:pPr>
            <a:r>
              <a:rPr lang="ja-JP" altLang="en-US" sz="3200" b="1" dirty="0">
                <a:solidFill>
                  <a:srgbClr val="FF0000"/>
                </a:solidFill>
              </a:rPr>
              <a:t>魚を持続的に，効率的に漁獲する方法：</a:t>
            </a:r>
            <a:r>
              <a:rPr lang="en-US" altLang="ja-JP" sz="3200" b="1" dirty="0">
                <a:solidFill>
                  <a:srgbClr val="FF0000"/>
                </a:solidFill>
              </a:rPr>
              <a:t>MSY</a:t>
            </a:r>
            <a:r>
              <a:rPr lang="ja-JP" altLang="en-US" sz="3200" b="1" dirty="0">
                <a:solidFill>
                  <a:srgbClr val="FF0000"/>
                </a:solidFill>
              </a:rPr>
              <a:t>の今昔</a:t>
            </a:r>
            <a:endParaRPr lang="en-US" altLang="ja-JP" sz="3200" b="1" dirty="0">
              <a:solidFill>
                <a:srgbClr val="FF0000"/>
              </a:solidFill>
            </a:endParaRPr>
          </a:p>
          <a:p>
            <a:pPr marL="457200" indent="-457200">
              <a:buFont typeface="Arial" panose="020B0604020202020204" pitchFamily="34" charset="0"/>
              <a:buChar char="•"/>
            </a:pPr>
            <a:endParaRPr lang="en-US" altLang="ja-JP" sz="3200" dirty="0"/>
          </a:p>
        </p:txBody>
      </p:sp>
      <p:sp>
        <p:nvSpPr>
          <p:cNvPr id="5" name="スライド番号プレースホルダー 4"/>
          <p:cNvSpPr>
            <a:spLocks noGrp="1"/>
          </p:cNvSpPr>
          <p:nvPr>
            <p:ph type="sldNum" sz="quarter" idx="12"/>
          </p:nvPr>
        </p:nvSpPr>
        <p:spPr/>
        <p:txBody>
          <a:bodyPr/>
          <a:lstStyle/>
          <a:p>
            <a:fld id="{95DD199F-BA6E-4739-B39E-76EC4CE104BB}" type="slidenum">
              <a:rPr kumimoji="1" lang="ja-JP" altLang="en-US" smtClean="0"/>
              <a:t>19</a:t>
            </a:fld>
            <a:endParaRPr kumimoji="1" lang="ja-JP" altLang="en-US"/>
          </a:p>
        </p:txBody>
      </p:sp>
    </p:spTree>
    <p:extLst>
      <p:ext uri="{BB962C8B-B14F-4D97-AF65-F5344CB8AC3E}">
        <p14:creationId xmlns:p14="http://schemas.microsoft.com/office/powerpoint/2010/main" val="239115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研修会の流れ</a:t>
            </a:r>
          </a:p>
        </p:txBody>
      </p:sp>
      <p:sp>
        <p:nvSpPr>
          <p:cNvPr id="3" name="コンテンツ プレースホルダー 2"/>
          <p:cNvSpPr>
            <a:spLocks noGrp="1"/>
          </p:cNvSpPr>
          <p:nvPr>
            <p:ph idx="1"/>
          </p:nvPr>
        </p:nvSpPr>
        <p:spPr>
          <a:xfrm>
            <a:off x="457200" y="1615440"/>
            <a:ext cx="11437620" cy="5097779"/>
          </a:xfrm>
        </p:spPr>
        <p:txBody>
          <a:bodyPr>
            <a:normAutofit/>
          </a:bodyPr>
          <a:lstStyle/>
          <a:p>
            <a:pPr marL="0" indent="0">
              <a:buNone/>
            </a:pPr>
            <a:r>
              <a:rPr lang="en-US" altLang="ja-JP" dirty="0"/>
              <a:t>6</a:t>
            </a:r>
            <a:r>
              <a:rPr lang="ja-JP" altLang="ja-JP" dirty="0"/>
              <a:t>月</a:t>
            </a:r>
            <a:r>
              <a:rPr lang="en-US" altLang="ja-JP" dirty="0"/>
              <a:t>6</a:t>
            </a:r>
            <a:r>
              <a:rPr lang="ja-JP" altLang="ja-JP" dirty="0"/>
              <a:t>日（</a:t>
            </a:r>
            <a:r>
              <a:rPr lang="ja-JP" altLang="en-US" dirty="0"/>
              <a:t>火</a:t>
            </a:r>
            <a:r>
              <a:rPr lang="ja-JP" altLang="ja-JP" dirty="0"/>
              <a:t>）</a:t>
            </a:r>
            <a:endParaRPr lang="en-US" altLang="ja-JP" dirty="0"/>
          </a:p>
          <a:p>
            <a:pPr marL="0" indent="0">
              <a:buNone/>
            </a:pPr>
            <a:r>
              <a:rPr lang="ja-JP" altLang="en-US" u="sng" dirty="0"/>
              <a:t>①  </a:t>
            </a:r>
            <a:r>
              <a:rPr lang="ja-JP" altLang="ja-JP" u="sng" dirty="0"/>
              <a:t>統計の基礎</a:t>
            </a:r>
            <a:r>
              <a:rPr lang="ja-JP" altLang="ja-JP" dirty="0"/>
              <a:t>（最小二乗法と成長式推定）（赤嶺）</a:t>
            </a:r>
            <a:r>
              <a:rPr lang="en-US" altLang="ja-JP" dirty="0"/>
              <a:t> 13:10-14:10</a:t>
            </a:r>
            <a:endParaRPr lang="ja-JP" altLang="ja-JP" dirty="0"/>
          </a:p>
          <a:p>
            <a:pPr marL="0" indent="0">
              <a:buNone/>
            </a:pPr>
            <a:r>
              <a:rPr lang="ja-JP" altLang="en-US" u="sng" dirty="0"/>
              <a:t>②  </a:t>
            </a:r>
            <a:r>
              <a:rPr lang="en-US" altLang="ja-JP" u="sng" dirty="0"/>
              <a:t>MSY</a:t>
            </a:r>
            <a:r>
              <a:rPr lang="ja-JP" altLang="ja-JP" u="sng" dirty="0"/>
              <a:t>の概念と資源管理</a:t>
            </a:r>
            <a:r>
              <a:rPr lang="ja-JP" altLang="en-US" u="sng" dirty="0"/>
              <a:t>の目的</a:t>
            </a:r>
            <a:r>
              <a:rPr lang="ja-JP" altLang="ja-JP" dirty="0"/>
              <a:t>（市野川）</a:t>
            </a:r>
            <a:r>
              <a:rPr lang="en-US" altLang="ja-JP" dirty="0"/>
              <a:t>14:20-15:20</a:t>
            </a:r>
            <a:endParaRPr lang="ja-JP" altLang="ja-JP" dirty="0"/>
          </a:p>
          <a:p>
            <a:pPr marL="0" indent="0">
              <a:buNone/>
            </a:pPr>
            <a:r>
              <a:rPr lang="ja-JP" altLang="en-US" u="sng" dirty="0"/>
              <a:t>③  水産資源解析の概要</a:t>
            </a:r>
            <a:r>
              <a:rPr lang="ja-JP" altLang="ja-JP" u="sng" dirty="0"/>
              <a:t>（市野川</a:t>
            </a:r>
            <a:r>
              <a:rPr lang="ja-JP" altLang="ja-JP" dirty="0"/>
              <a:t>）</a:t>
            </a:r>
            <a:r>
              <a:rPr lang="en-US" altLang="ja-JP" dirty="0"/>
              <a:t>15:30-16:30</a:t>
            </a:r>
            <a:endParaRPr lang="ja-JP" altLang="ja-JP" dirty="0"/>
          </a:p>
          <a:p>
            <a:pPr marL="0" indent="0">
              <a:buNone/>
            </a:pPr>
            <a:r>
              <a:rPr lang="en-US" altLang="ja-JP" dirty="0"/>
              <a:t>			        </a:t>
            </a:r>
            <a:r>
              <a:rPr lang="ja-JP" altLang="ja-JP" dirty="0"/>
              <a:t>質疑応答など</a:t>
            </a:r>
            <a:r>
              <a:rPr lang="en-US" altLang="ja-JP" dirty="0"/>
              <a:t> 16:30-17:00</a:t>
            </a:r>
          </a:p>
          <a:p>
            <a:pPr marL="0" indent="0">
              <a:buNone/>
            </a:pPr>
            <a:endParaRPr lang="ja-JP" altLang="ja-JP" dirty="0"/>
          </a:p>
          <a:p>
            <a:pPr marL="0" indent="0">
              <a:buNone/>
            </a:pPr>
            <a:r>
              <a:rPr lang="en-US" altLang="ja-JP" dirty="0"/>
              <a:t>6</a:t>
            </a:r>
            <a:r>
              <a:rPr lang="ja-JP" altLang="ja-JP" dirty="0"/>
              <a:t>月</a:t>
            </a:r>
            <a:r>
              <a:rPr lang="en-US" altLang="ja-JP" dirty="0"/>
              <a:t>7</a:t>
            </a:r>
            <a:r>
              <a:rPr lang="ja-JP" altLang="ja-JP" dirty="0"/>
              <a:t>日（水）</a:t>
            </a:r>
          </a:p>
          <a:p>
            <a:pPr marL="0" indent="0">
              <a:buNone/>
            </a:pPr>
            <a:r>
              <a:rPr lang="ja-JP" altLang="en-US" u="sng" dirty="0"/>
              <a:t>④ デルリー法を用いた</a:t>
            </a:r>
            <a:r>
              <a:rPr lang="ja-JP" altLang="ja-JP" u="sng" dirty="0"/>
              <a:t>資源量推定手法（西嶋）</a:t>
            </a:r>
            <a:r>
              <a:rPr lang="en-US" altLang="ja-JP" dirty="0"/>
              <a:t>9:30-10:30</a:t>
            </a:r>
            <a:endParaRPr lang="ja-JP" altLang="ja-JP" dirty="0"/>
          </a:p>
          <a:p>
            <a:pPr marL="0" indent="0">
              <a:buNone/>
            </a:pPr>
            <a:r>
              <a:rPr lang="ja-JP" altLang="en-US" u="sng" dirty="0"/>
              <a:t>⑤ </a:t>
            </a:r>
            <a:r>
              <a:rPr lang="ja-JP" altLang="ja-JP" u="sng" dirty="0"/>
              <a:t>混合正規分布モデルを用いた年齢分解（赤嶺）</a:t>
            </a:r>
            <a:r>
              <a:rPr lang="en-US" altLang="ja-JP" dirty="0"/>
              <a:t> 10:40-11:40</a:t>
            </a:r>
          </a:p>
          <a:p>
            <a:pPr marL="0" indent="0" algn="ctr">
              <a:buNone/>
            </a:pPr>
            <a:r>
              <a:rPr lang="ja-JP" altLang="ja-JP" dirty="0"/>
              <a:t>質疑応答など</a:t>
            </a:r>
            <a:r>
              <a:rPr lang="en-US" altLang="ja-JP" dirty="0"/>
              <a:t> 11:40-12:00</a:t>
            </a:r>
            <a:endParaRPr lang="ja-JP" altLang="ja-JP" dirty="0"/>
          </a:p>
          <a:p>
            <a:pPr marL="0" indent="0">
              <a:buNone/>
            </a:pPr>
            <a:endParaRPr lang="ja-JP"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5DD199F-BA6E-4739-B39E-76EC4CE104BB}" type="slidenum">
              <a:rPr kumimoji="1" lang="ja-JP" altLang="en-US" smtClean="0"/>
              <a:t>2</a:t>
            </a:fld>
            <a:endParaRPr kumimoji="1" lang="ja-JP" altLang="en-US"/>
          </a:p>
        </p:txBody>
      </p:sp>
    </p:spTree>
    <p:extLst>
      <p:ext uri="{BB962C8B-B14F-4D97-AF65-F5344CB8AC3E}">
        <p14:creationId xmlns:p14="http://schemas.microsoft.com/office/powerpoint/2010/main" val="3204988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967720" cy="1325563"/>
          </a:xfrm>
        </p:spPr>
        <p:txBody>
          <a:bodyPr/>
          <a:lstStyle/>
          <a:p>
            <a:r>
              <a:rPr lang="ja-JP" altLang="en-US" dirty="0"/>
              <a:t>プロダクションモデルに</a:t>
            </a:r>
            <a:r>
              <a:rPr lang="ja-JP" altLang="en-US" b="1" dirty="0">
                <a:solidFill>
                  <a:srgbClr val="FF0000"/>
                </a:solidFill>
              </a:rPr>
              <a:t>「漁獲」</a:t>
            </a:r>
            <a:r>
              <a:rPr lang="ja-JP" altLang="en-US" dirty="0"/>
              <a:t>を加える</a:t>
            </a:r>
            <a:endParaRPr kumimoji="1" lang="ja-JP" altLang="en-US" dirty="0">
              <a:solidFill>
                <a:srgbClr val="FF0000"/>
              </a:solidFill>
            </a:endParaRPr>
          </a:p>
        </p:txBody>
      </p:sp>
      <p:sp>
        <p:nvSpPr>
          <p:cNvPr id="5" name="角丸四角形 4"/>
          <p:cNvSpPr/>
          <p:nvPr/>
        </p:nvSpPr>
        <p:spPr>
          <a:xfrm>
            <a:off x="8091069" y="1614419"/>
            <a:ext cx="545477" cy="123858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sp>
        <p:nvSpPr>
          <p:cNvPr id="6" name="角丸四角形 5"/>
          <p:cNvSpPr/>
          <p:nvPr/>
        </p:nvSpPr>
        <p:spPr>
          <a:xfrm>
            <a:off x="2996172" y="1824863"/>
            <a:ext cx="1024236" cy="83739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sp>
        <p:nvSpPr>
          <p:cNvPr id="7" name="角丸四角形 6"/>
          <p:cNvSpPr/>
          <p:nvPr/>
        </p:nvSpPr>
        <p:spPr>
          <a:xfrm>
            <a:off x="4365154" y="1774904"/>
            <a:ext cx="586629" cy="83739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p:sp>
        <p:nvSpPr>
          <p:cNvPr id="8" name="角丸四角形 7"/>
          <p:cNvSpPr/>
          <p:nvPr/>
        </p:nvSpPr>
        <p:spPr>
          <a:xfrm>
            <a:off x="5298877" y="1614420"/>
            <a:ext cx="2490177" cy="123858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9" name="テキスト ボックス 8"/>
              <p:cNvSpPr txBox="1"/>
              <p:nvPr/>
            </p:nvSpPr>
            <p:spPr>
              <a:xfrm>
                <a:off x="2873507" y="1579110"/>
                <a:ext cx="5946949" cy="11988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sub>
                      </m:s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𝑟</m:t>
                      </m:r>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sub>
                      </m:sSub>
                      <m:d>
                        <m:d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d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f>
                            <m:f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fPr>
                            <m:num>
                              <m:sSub>
                                <m:sSubPr>
                                  <m:ctrlP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𝑁</m:t>
                                  </m:r>
                                </m:e>
                                <m:sub>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𝑡</m:t>
                                  </m:r>
                                </m:sub>
                              </m:sSub>
                            </m:num>
                            <m:den>
                              <m:r>
                                <a:rPr kumimoji="1" lang="en-US" altLang="ja-JP" sz="3200" b="0" i="1" u="none" strike="noStrike" kern="0" cap="none" spc="0" normalizeH="0" baseline="0" noProof="0" smtClean="0">
                                  <a:ln>
                                    <a:noFill/>
                                  </a:ln>
                                  <a:solidFill>
                                    <a:sysClr val="windowText" lastClr="000000"/>
                                  </a:solidFill>
                                  <a:effectLst/>
                                  <a:uLnTx/>
                                  <a:uFillTx/>
                                  <a:latin typeface="Cambria Math" panose="02040503050406030204" pitchFamily="18" charset="0"/>
                                </a:rPr>
                                <m:t>𝐾</m:t>
                              </m:r>
                            </m:den>
                          </m:f>
                        </m:e>
                      </m:d>
                      <m:r>
                        <a:rPr kumimoji="1" lang="en-US" altLang="ja-JP" sz="3200" b="0" i="1" u="none" strike="noStrike" kern="0" cap="none" spc="0" normalizeH="0" baseline="0" noProof="0" smtClean="0">
                          <a:ln>
                            <a:noFill/>
                          </a:ln>
                          <a:solidFill>
                            <a:srgbClr val="FF0000"/>
                          </a:solidFill>
                          <a:effectLst/>
                          <a:uLnTx/>
                          <a:uFillTx/>
                          <a:latin typeface="Cambria Math" panose="02040503050406030204" pitchFamily="18" charset="0"/>
                        </a:rPr>
                        <m:t>−</m:t>
                      </m:r>
                      <m:sSub>
                        <m:sSubPr>
                          <m:ctrlPr>
                            <a:rPr kumimoji="1" lang="en-US" altLang="ja-JP" sz="3200" b="0" i="1" u="none" strike="noStrike" kern="0" cap="none" spc="0" normalizeH="0" baseline="0" noProof="0" smtClean="0">
                              <a:ln>
                                <a:noFill/>
                              </a:ln>
                              <a:solidFill>
                                <a:srgbClr val="FF0000"/>
                              </a:solidFill>
                              <a:effectLst/>
                              <a:uLnTx/>
                              <a:uFillTx/>
                              <a:latin typeface="Cambria Math" panose="02040503050406030204" pitchFamily="18" charset="0"/>
                            </a:rPr>
                          </m:ctrlPr>
                        </m:sSubPr>
                        <m:e>
                          <m:r>
                            <a:rPr kumimoji="1" lang="en-US" altLang="ja-JP" sz="3200" b="0" i="1" u="none" strike="noStrike" kern="0" cap="none" spc="0" normalizeH="0" baseline="0" noProof="0" smtClean="0">
                              <a:ln>
                                <a:noFill/>
                              </a:ln>
                              <a:solidFill>
                                <a:srgbClr val="FF0000"/>
                              </a:solidFill>
                              <a:effectLst/>
                              <a:uLnTx/>
                              <a:uFillTx/>
                              <a:latin typeface="Cambria Math" panose="02040503050406030204" pitchFamily="18" charset="0"/>
                            </a:rPr>
                            <m:t>𝐶</m:t>
                          </m:r>
                        </m:e>
                        <m:sub>
                          <m:r>
                            <a:rPr kumimoji="1" lang="en-US" altLang="ja-JP" sz="3200" b="0" i="1" u="none" strike="noStrike" kern="0" cap="none" spc="0" normalizeH="0" baseline="0" noProof="0" smtClean="0">
                              <a:ln>
                                <a:noFill/>
                              </a:ln>
                              <a:solidFill>
                                <a:srgbClr val="FF0000"/>
                              </a:solidFill>
                              <a:effectLst/>
                              <a:uLnTx/>
                              <a:uFillTx/>
                              <a:latin typeface="Cambria Math" panose="02040503050406030204" pitchFamily="18" charset="0"/>
                            </a:rPr>
                            <m:t>𝑡</m:t>
                          </m:r>
                        </m:sub>
                      </m:sSub>
                    </m:oMath>
                  </m:oMathPara>
                </a14:m>
                <a:endParaRPr kumimoji="1" lang="en-US" altLang="ja-JP" sz="3200" b="0" i="0" u="none" strike="noStrike" kern="0" cap="none" spc="0" normalizeH="0" baseline="0" noProof="0" dirty="0">
                  <a:ln>
                    <a:noFill/>
                  </a:ln>
                  <a:solidFill>
                    <a:sysClr val="windowText" lastClr="000000"/>
                  </a:solidFill>
                  <a:effectLst/>
                  <a:uLnTx/>
                  <a:uFillTx/>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873507" y="1579110"/>
                <a:ext cx="5946949" cy="1198854"/>
              </a:xfrm>
              <a:prstGeom prst="rect">
                <a:avLst/>
              </a:prstGeom>
              <a:blipFill>
                <a:blip r:embed="rId3"/>
                <a:stretch>
                  <a:fillRect/>
                </a:stretch>
              </a:blipFill>
            </p:spPr>
            <p:txBody>
              <a:bodyPr/>
              <a:lstStyle/>
              <a:p>
                <a:r>
                  <a:rPr lang="ja-JP" altLang="en-US">
                    <a:noFill/>
                  </a:rPr>
                  <a:t> </a:t>
                </a:r>
              </a:p>
            </p:txBody>
          </p:sp>
        </mc:Fallback>
      </mc:AlternateContent>
      <p:sp>
        <p:nvSpPr>
          <p:cNvPr id="10" name="テキスト ボックス 9"/>
          <p:cNvSpPr txBox="1"/>
          <p:nvPr/>
        </p:nvSpPr>
        <p:spPr>
          <a:xfrm>
            <a:off x="1153572" y="3061752"/>
            <a:ext cx="1020022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3600" b="0" i="0" u="none" strike="noStrike" kern="0" cap="none" spc="0" normalizeH="0" baseline="0" noProof="0" dirty="0">
                <a:ln>
                  <a:noFill/>
                </a:ln>
                <a:solidFill>
                  <a:sysClr val="windowText" lastClr="000000"/>
                </a:solidFill>
                <a:effectLst/>
                <a:uLnTx/>
                <a:uFillTx/>
              </a:rPr>
              <a:t>t</a:t>
            </a:r>
            <a:r>
              <a:rPr kumimoji="1" lang="ja-JP" altLang="en-US" sz="3600" b="0" i="0" u="none" strike="noStrike" kern="0" cap="none" spc="0" normalizeH="0" baseline="0" noProof="0" dirty="0">
                <a:ln>
                  <a:noFill/>
                </a:ln>
                <a:solidFill>
                  <a:sysClr val="windowText" lastClr="000000"/>
                </a:solidFill>
                <a:effectLst/>
                <a:uLnTx/>
                <a:uFillTx/>
              </a:rPr>
              <a:t>時間の個体数</a:t>
            </a:r>
            <a:r>
              <a:rPr kumimoji="0" lang="ja-JP" altLang="en-US" sz="3600" b="0" i="0" u="none" strike="noStrike" kern="0" cap="none" spc="0" normalizeH="0" baseline="0" noProof="0" dirty="0">
                <a:ln>
                  <a:noFill/>
                </a:ln>
                <a:solidFill>
                  <a:sysClr val="windowText" lastClr="000000"/>
                </a:solidFill>
                <a:effectLst/>
                <a:uLnTx/>
                <a:uFillTx/>
              </a:rPr>
              <a:t>＝</a:t>
            </a:r>
            <a:r>
              <a:rPr kumimoji="0" lang="en-US" altLang="ja-JP" sz="3600" b="0" i="0" u="none" strike="noStrike" kern="0" cap="none" spc="0" normalizeH="0" baseline="0" noProof="0" dirty="0">
                <a:ln>
                  <a:noFill/>
                </a:ln>
                <a:solidFill>
                  <a:sysClr val="windowText" lastClr="000000"/>
                </a:solidFill>
                <a:effectLst/>
                <a:uLnTx/>
                <a:uFillTx/>
              </a:rPr>
              <a:t>t-1</a:t>
            </a:r>
            <a:r>
              <a:rPr kumimoji="0" lang="ja-JP" altLang="en-US" sz="3600" b="0" i="0" u="none" strike="noStrike" kern="0" cap="none" spc="0" normalizeH="0" baseline="0" noProof="0" dirty="0">
                <a:ln>
                  <a:noFill/>
                </a:ln>
                <a:solidFill>
                  <a:sysClr val="windowText" lastClr="000000"/>
                </a:solidFill>
                <a:effectLst/>
                <a:uLnTx/>
                <a:uFillTx/>
              </a:rPr>
              <a:t>時間の個体数</a:t>
            </a:r>
            <a:r>
              <a:rPr kumimoji="0" lang="ja-JP" altLang="en-US" sz="3600" b="1" i="0" u="none" strike="noStrike" kern="0" cap="none" spc="0" normalizeH="0" baseline="0" noProof="0" dirty="0">
                <a:ln>
                  <a:noFill/>
                </a:ln>
                <a:solidFill>
                  <a:schemeClr val="accent1"/>
                </a:solidFill>
                <a:effectLst/>
                <a:uLnTx/>
                <a:uFillTx/>
              </a:rPr>
              <a:t>＋</a:t>
            </a:r>
            <a:r>
              <a:rPr kumimoji="1" lang="ja-JP" altLang="en-US" sz="3600" b="1" i="0" u="none" strike="noStrike" kern="0" cap="none" spc="0" normalizeH="0" baseline="0" noProof="0" dirty="0">
                <a:ln>
                  <a:noFill/>
                </a:ln>
                <a:solidFill>
                  <a:schemeClr val="accent1"/>
                </a:solidFill>
                <a:effectLst/>
                <a:uLnTx/>
                <a:uFillTx/>
              </a:rPr>
              <a:t>増分</a:t>
            </a:r>
            <a:r>
              <a:rPr kumimoji="0" lang="en-US" altLang="ja-JP" sz="3600" b="1" i="0" u="none" strike="noStrike" kern="0" cap="none" spc="0" normalizeH="0" baseline="0" noProof="0" dirty="0">
                <a:ln>
                  <a:noFill/>
                </a:ln>
                <a:solidFill>
                  <a:schemeClr val="accent1"/>
                </a:solidFill>
                <a:effectLst/>
                <a:uLnTx/>
                <a:uFillTx/>
              </a:rPr>
              <a:t> </a:t>
            </a:r>
            <a:r>
              <a:rPr kumimoji="0" lang="en-US" altLang="ja-JP" sz="3600" b="1" i="0" u="none" strike="noStrike" kern="0" cap="none" spc="0" normalizeH="0" baseline="0" noProof="0" dirty="0">
                <a:ln>
                  <a:noFill/>
                </a:ln>
                <a:solidFill>
                  <a:srgbClr val="FF0000"/>
                </a:solidFill>
                <a:effectLst/>
                <a:uLnTx/>
                <a:uFillTx/>
              </a:rPr>
              <a:t>- </a:t>
            </a:r>
            <a:r>
              <a:rPr kumimoji="0" lang="ja-JP" altLang="en-US" sz="3600" b="1" i="0" u="none" strike="noStrike" kern="0" cap="none" spc="0" normalizeH="0" baseline="0" noProof="0" dirty="0">
                <a:ln>
                  <a:noFill/>
                </a:ln>
                <a:solidFill>
                  <a:srgbClr val="FF0000"/>
                </a:solidFill>
                <a:effectLst/>
                <a:uLnTx/>
                <a:uFillTx/>
              </a:rPr>
              <a:t>漁獲分</a:t>
            </a:r>
            <a:endParaRPr kumimoji="1" lang="ja-JP" altLang="en-US" sz="3600" b="1" i="0" u="none" strike="noStrike" kern="0" cap="none" spc="0" normalizeH="0" baseline="0" noProof="0" dirty="0">
              <a:ln>
                <a:noFill/>
              </a:ln>
              <a:solidFill>
                <a:srgbClr val="FF0000"/>
              </a:solidFill>
              <a:effectLst/>
              <a:uLnTx/>
              <a:uFillTx/>
            </a:endParaRPr>
          </a:p>
        </p:txBody>
      </p:sp>
      <p:sp>
        <p:nvSpPr>
          <p:cNvPr id="3" name="スライド番号プレースホルダー 2"/>
          <p:cNvSpPr>
            <a:spLocks noGrp="1"/>
          </p:cNvSpPr>
          <p:nvPr>
            <p:ph type="sldNum" sz="quarter" idx="12"/>
          </p:nvPr>
        </p:nvSpPr>
        <p:spPr>
          <a:xfrm>
            <a:off x="8610600" y="6348336"/>
            <a:ext cx="2743200" cy="365125"/>
          </a:xfrm>
        </p:spPr>
        <p:txBody>
          <a:bodyPr/>
          <a:lstStyle/>
          <a:p>
            <a:fld id="{43AD7998-8CEF-466A-B818-BE5C23C59ED8}" type="slidenum">
              <a:rPr kumimoji="1" lang="ja-JP" altLang="en-US" smtClean="0"/>
              <a:t>20</a:t>
            </a:fld>
            <a:endParaRPr kumimoji="1" lang="ja-JP" altLang="en-US" dirty="0"/>
          </a:p>
        </p:txBody>
      </p:sp>
      <p:cxnSp>
        <p:nvCxnSpPr>
          <p:cNvPr id="14" name="直線コネクタ 13"/>
          <p:cNvCxnSpPr/>
          <p:nvPr/>
        </p:nvCxnSpPr>
        <p:spPr>
          <a:xfrm>
            <a:off x="8363807" y="3708083"/>
            <a:ext cx="97323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直線コネクタ 15"/>
          <p:cNvCxnSpPr/>
          <p:nvPr/>
        </p:nvCxnSpPr>
        <p:spPr>
          <a:xfrm>
            <a:off x="9804400" y="3708083"/>
            <a:ext cx="127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a:off x="8820456" y="3708083"/>
            <a:ext cx="272744" cy="569277"/>
          </a:xfrm>
          <a:prstGeom prst="line">
            <a:avLst/>
          </a:prstGeom>
        </p:spPr>
        <p:style>
          <a:lnRef idx="1">
            <a:schemeClr val="dk1"/>
          </a:lnRef>
          <a:fillRef idx="0">
            <a:schemeClr val="dk1"/>
          </a:fillRef>
          <a:effectRef idx="0">
            <a:schemeClr val="dk1"/>
          </a:effectRef>
          <a:fontRef idx="minor">
            <a:schemeClr val="tx1"/>
          </a:fontRef>
        </p:style>
      </p:cxnSp>
      <p:cxnSp>
        <p:nvCxnSpPr>
          <p:cNvPr id="19" name="直線コネクタ 18"/>
          <p:cNvCxnSpPr/>
          <p:nvPr/>
        </p:nvCxnSpPr>
        <p:spPr>
          <a:xfrm flipH="1">
            <a:off x="9093200" y="3738880"/>
            <a:ext cx="1069164" cy="5384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2873507" y="4330941"/>
                <a:ext cx="8493222" cy="1321772"/>
              </a:xfrm>
              <a:prstGeom prst="rect">
                <a:avLst/>
              </a:prstGeom>
              <a:noFill/>
            </p:spPr>
            <p:txBody>
              <a:bodyPr wrap="none" rtlCol="0">
                <a:spAutoFit/>
              </a:bodyPr>
              <a:lstStyle/>
              <a:p>
                <a:r>
                  <a:rPr kumimoji="1" lang="ja-JP" altLang="en-US" sz="3200" dirty="0"/>
                  <a:t>増えた分だけ漁獲</a:t>
                </a:r>
                <a:r>
                  <a:rPr kumimoji="1" lang="en-US" altLang="ja-JP" sz="3200" dirty="0"/>
                  <a:t>(</a:t>
                </a:r>
                <a14:m>
                  <m:oMath xmlns:m="http://schemas.openxmlformats.org/officeDocument/2006/math">
                    <m:r>
                      <a:rPr lang="en-US" altLang="ja-JP" sz="3200" b="1" i="1" kern="0" smtClean="0">
                        <a:solidFill>
                          <a:schemeClr val="accent1"/>
                        </a:solidFill>
                        <a:latin typeface="Cambria Math" panose="02040503050406030204" pitchFamily="18" charset="0"/>
                      </a:rPr>
                      <m:t>𝒓</m:t>
                    </m:r>
                    <m:sSub>
                      <m:sSubPr>
                        <m:ctrlPr>
                          <a:rPr lang="en-US" altLang="ja-JP" sz="3200" b="1" i="1" kern="0">
                            <a:solidFill>
                              <a:schemeClr val="accent1"/>
                            </a:solidFill>
                            <a:latin typeface="Cambria Math" panose="02040503050406030204" pitchFamily="18" charset="0"/>
                          </a:rPr>
                        </m:ctrlPr>
                      </m:sSubPr>
                      <m:e>
                        <m:r>
                          <a:rPr lang="en-US" altLang="ja-JP" sz="3200" b="1" i="1" kern="0">
                            <a:solidFill>
                              <a:schemeClr val="accent1"/>
                            </a:solidFill>
                            <a:latin typeface="Cambria Math" panose="02040503050406030204" pitchFamily="18" charset="0"/>
                          </a:rPr>
                          <m:t>𝑵</m:t>
                        </m:r>
                      </m:e>
                      <m:sub>
                        <m:r>
                          <a:rPr lang="en-US" altLang="ja-JP" sz="3200" b="1" i="1" kern="0">
                            <a:solidFill>
                              <a:schemeClr val="accent1"/>
                            </a:solidFill>
                            <a:latin typeface="Cambria Math" panose="02040503050406030204" pitchFamily="18" charset="0"/>
                          </a:rPr>
                          <m:t>𝒕</m:t>
                        </m:r>
                      </m:sub>
                    </m:sSub>
                    <m:d>
                      <m:dPr>
                        <m:ctrlPr>
                          <a:rPr lang="en-US" altLang="ja-JP" sz="3200" b="1" i="1" kern="0">
                            <a:solidFill>
                              <a:schemeClr val="accent1"/>
                            </a:solidFill>
                            <a:latin typeface="Cambria Math" panose="02040503050406030204" pitchFamily="18" charset="0"/>
                          </a:rPr>
                        </m:ctrlPr>
                      </m:dPr>
                      <m:e>
                        <m:r>
                          <a:rPr lang="en-US" altLang="ja-JP" sz="3200" b="1" i="1" kern="0">
                            <a:solidFill>
                              <a:schemeClr val="accent1"/>
                            </a:solidFill>
                            <a:latin typeface="Cambria Math" panose="02040503050406030204" pitchFamily="18" charset="0"/>
                          </a:rPr>
                          <m:t>𝟏</m:t>
                        </m:r>
                        <m:r>
                          <a:rPr lang="en-US" altLang="ja-JP" sz="3200" b="1" i="1" kern="0">
                            <a:solidFill>
                              <a:schemeClr val="accent1"/>
                            </a:solidFill>
                            <a:latin typeface="Cambria Math" panose="02040503050406030204" pitchFamily="18" charset="0"/>
                          </a:rPr>
                          <m:t>−</m:t>
                        </m:r>
                        <m:f>
                          <m:fPr>
                            <m:ctrlPr>
                              <a:rPr lang="en-US" altLang="ja-JP" sz="3200" b="1" i="1" kern="0">
                                <a:solidFill>
                                  <a:schemeClr val="accent1"/>
                                </a:solidFill>
                                <a:latin typeface="Cambria Math" panose="02040503050406030204" pitchFamily="18" charset="0"/>
                              </a:rPr>
                            </m:ctrlPr>
                          </m:fPr>
                          <m:num>
                            <m:sSub>
                              <m:sSubPr>
                                <m:ctrlPr>
                                  <a:rPr lang="en-US" altLang="ja-JP" sz="3200" b="1" i="1" kern="0">
                                    <a:solidFill>
                                      <a:schemeClr val="accent1"/>
                                    </a:solidFill>
                                    <a:latin typeface="Cambria Math" panose="02040503050406030204" pitchFamily="18" charset="0"/>
                                  </a:rPr>
                                </m:ctrlPr>
                              </m:sSubPr>
                              <m:e>
                                <m:r>
                                  <a:rPr lang="en-US" altLang="ja-JP" sz="3200" b="1" i="1" kern="0">
                                    <a:solidFill>
                                      <a:schemeClr val="accent1"/>
                                    </a:solidFill>
                                    <a:latin typeface="Cambria Math" panose="02040503050406030204" pitchFamily="18" charset="0"/>
                                  </a:rPr>
                                  <m:t>𝑵</m:t>
                                </m:r>
                              </m:e>
                              <m:sub>
                                <m:r>
                                  <a:rPr lang="en-US" altLang="ja-JP" sz="3200" b="1" i="1" kern="0">
                                    <a:solidFill>
                                      <a:schemeClr val="accent1"/>
                                    </a:solidFill>
                                    <a:latin typeface="Cambria Math" panose="02040503050406030204" pitchFamily="18" charset="0"/>
                                  </a:rPr>
                                  <m:t>𝒕</m:t>
                                </m:r>
                              </m:sub>
                            </m:sSub>
                          </m:num>
                          <m:den>
                            <m:r>
                              <a:rPr lang="en-US" altLang="ja-JP" sz="3200" b="1" i="1" kern="0">
                                <a:solidFill>
                                  <a:schemeClr val="accent1"/>
                                </a:solidFill>
                                <a:latin typeface="Cambria Math" panose="02040503050406030204" pitchFamily="18" charset="0"/>
                              </a:rPr>
                              <m:t>𝑲</m:t>
                            </m:r>
                          </m:den>
                        </m:f>
                      </m:e>
                    </m:d>
                    <m:r>
                      <a:rPr lang="en-US" altLang="ja-JP" sz="3200" i="1" kern="0">
                        <a:solidFill>
                          <a:sysClr val="windowText" lastClr="000000"/>
                        </a:solidFill>
                        <a:latin typeface="Cambria Math" panose="02040503050406030204" pitchFamily="18" charset="0"/>
                      </a:rPr>
                      <m:t>=</m:t>
                    </m:r>
                    <m:sSub>
                      <m:sSubPr>
                        <m:ctrlPr>
                          <a:rPr lang="en-US" altLang="ja-JP" sz="3200" i="1" kern="0">
                            <a:solidFill>
                              <a:srgbClr val="FF0000"/>
                            </a:solidFill>
                            <a:latin typeface="Cambria Math" panose="02040503050406030204" pitchFamily="18" charset="0"/>
                          </a:rPr>
                        </m:ctrlPr>
                      </m:sSubPr>
                      <m:e>
                        <m:r>
                          <a:rPr lang="en-US" altLang="ja-JP" sz="3200" i="1" kern="0">
                            <a:solidFill>
                              <a:srgbClr val="FF0000"/>
                            </a:solidFill>
                            <a:latin typeface="Cambria Math" panose="02040503050406030204" pitchFamily="18" charset="0"/>
                          </a:rPr>
                          <m:t>𝐶</m:t>
                        </m:r>
                      </m:e>
                      <m:sub>
                        <m:r>
                          <a:rPr lang="en-US" altLang="ja-JP" sz="3200" i="1" kern="0">
                            <a:solidFill>
                              <a:srgbClr val="FF0000"/>
                            </a:solidFill>
                            <a:latin typeface="Cambria Math" panose="02040503050406030204" pitchFamily="18" charset="0"/>
                          </a:rPr>
                          <m:t>𝑡</m:t>
                        </m:r>
                      </m:sub>
                    </m:sSub>
                  </m:oMath>
                </a14:m>
                <a:r>
                  <a:rPr kumimoji="1" lang="en-US" altLang="ja-JP" sz="3200" dirty="0"/>
                  <a:t>)</a:t>
                </a:r>
                <a:r>
                  <a:rPr kumimoji="1" lang="ja-JP" altLang="en-US" sz="3200" dirty="0"/>
                  <a:t>すれば，</a:t>
                </a:r>
                <a:endParaRPr kumimoji="1" lang="en-US" altLang="ja-JP" sz="3200" dirty="0"/>
              </a:p>
              <a:p>
                <a:r>
                  <a:rPr kumimoji="1" lang="ja-JP" altLang="en-US" sz="3200" dirty="0"/>
                  <a:t>資源を減らさずに漁獲できる＝持続生産量</a:t>
                </a: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2873507" y="4330941"/>
                <a:ext cx="8493222" cy="1321772"/>
              </a:xfrm>
              <a:prstGeom prst="rect">
                <a:avLst/>
              </a:prstGeom>
              <a:blipFill>
                <a:blip r:embed="rId4"/>
                <a:stretch>
                  <a:fillRect l="-1793" r="-1865" b="-142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9733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rgbClr val="FF0000"/>
                </a:solidFill>
              </a:rPr>
              <a:t>最大</a:t>
            </a:r>
            <a:r>
              <a:rPr lang="ja-JP" altLang="en-US" dirty="0"/>
              <a:t>持続生産量とは</a:t>
            </a:r>
            <a:r>
              <a:rPr lang="en-US" altLang="ja-JP" dirty="0"/>
              <a:t>?</a:t>
            </a:r>
            <a:endParaRPr kumimoji="1" lang="ja-JP" altLang="en-US" dirty="0"/>
          </a:p>
        </p:txBody>
      </p:sp>
      <p:sp>
        <p:nvSpPr>
          <p:cNvPr id="3" name="コンテンツ プレースホルダー 2"/>
          <p:cNvSpPr>
            <a:spLocks noGrp="1"/>
          </p:cNvSpPr>
          <p:nvPr>
            <p:ph idx="1"/>
          </p:nvPr>
        </p:nvSpPr>
        <p:spPr>
          <a:xfrm>
            <a:off x="838200" y="1665053"/>
            <a:ext cx="10515600" cy="1323975"/>
          </a:xfrm>
        </p:spPr>
        <p:txBody>
          <a:bodyPr>
            <a:normAutofit/>
          </a:bodyPr>
          <a:lstStyle/>
          <a:p>
            <a:r>
              <a:rPr kumimoji="1" lang="ja-JP" altLang="en-US" sz="3200" dirty="0"/>
              <a:t>個体数を一定に保ちながら（平衡状態）持続的に漁獲できる最大の漁獲量</a:t>
            </a:r>
          </a:p>
        </p:txBody>
      </p:sp>
      <p:pic>
        <p:nvPicPr>
          <p:cNvPr id="80" name="Picture 2"/>
          <p:cNvPicPr>
            <a:picLocks noChangeAspect="1" noChangeArrowheads="1"/>
          </p:cNvPicPr>
          <p:nvPr/>
        </p:nvPicPr>
        <p:blipFill>
          <a:blip r:embed="rId2" cstate="print"/>
          <a:srcRect/>
          <a:stretch>
            <a:fillRect/>
          </a:stretch>
        </p:blipFill>
        <p:spPr bwMode="auto">
          <a:xfrm>
            <a:off x="710492" y="2980265"/>
            <a:ext cx="7279095" cy="3717892"/>
          </a:xfrm>
          <a:prstGeom prst="rect">
            <a:avLst/>
          </a:prstGeom>
          <a:noFill/>
          <a:ln w="9525">
            <a:noFill/>
            <a:miter lim="800000"/>
            <a:headEnd/>
            <a:tailEnd/>
          </a:ln>
        </p:spPr>
      </p:pic>
      <p:grpSp>
        <p:nvGrpSpPr>
          <p:cNvPr id="105" name="グループ化 104"/>
          <p:cNvGrpSpPr/>
          <p:nvPr/>
        </p:nvGrpSpPr>
        <p:grpSpPr>
          <a:xfrm>
            <a:off x="1515888" y="5081052"/>
            <a:ext cx="6223373" cy="861774"/>
            <a:chOff x="1443081" y="4676941"/>
            <a:chExt cx="7233375" cy="1043621"/>
          </a:xfrm>
        </p:grpSpPr>
        <p:cxnSp>
          <p:nvCxnSpPr>
            <p:cNvPr id="106" name="直線コネクタ 105"/>
            <p:cNvCxnSpPr/>
            <p:nvPr/>
          </p:nvCxnSpPr>
          <p:spPr>
            <a:xfrm flipV="1">
              <a:off x="1443081" y="5373216"/>
              <a:ext cx="7233375" cy="72008"/>
            </a:xfrm>
            <a:prstGeom prst="line">
              <a:avLst/>
            </a:prstGeom>
            <a:ln w="381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7" name="グループ化 106"/>
            <p:cNvGrpSpPr/>
            <p:nvPr/>
          </p:nvGrpSpPr>
          <p:grpSpPr>
            <a:xfrm>
              <a:off x="1803121" y="5013176"/>
              <a:ext cx="1152128" cy="432048"/>
              <a:chOff x="1547664" y="5373216"/>
              <a:chExt cx="1152128" cy="432048"/>
            </a:xfrm>
          </p:grpSpPr>
          <p:cxnSp>
            <p:nvCxnSpPr>
              <p:cNvPr id="115" name="直線矢印コネクタ 114"/>
              <p:cNvCxnSpPr/>
              <p:nvPr/>
            </p:nvCxnSpPr>
            <p:spPr>
              <a:xfrm flipV="1">
                <a:off x="1547664" y="5373216"/>
                <a:ext cx="1152128" cy="432048"/>
              </a:xfrm>
              <a:prstGeom prst="straightConnector1">
                <a:avLst/>
              </a:prstGeom>
              <a:ln w="571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p:nvPr/>
            </p:nvCxnSpPr>
            <p:spPr>
              <a:xfrm rot="5400000">
                <a:off x="2451956" y="5621052"/>
                <a:ext cx="360040" cy="8384"/>
              </a:xfrm>
              <a:prstGeom prst="straightConnector1">
                <a:avLst/>
              </a:prstGeom>
              <a:ln w="571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2883241" y="5013176"/>
              <a:ext cx="1152128" cy="432048"/>
              <a:chOff x="1547664" y="5373216"/>
              <a:chExt cx="1152128" cy="432048"/>
            </a:xfrm>
          </p:grpSpPr>
          <p:cxnSp>
            <p:nvCxnSpPr>
              <p:cNvPr id="113" name="直線矢印コネクタ 112"/>
              <p:cNvCxnSpPr/>
              <p:nvPr/>
            </p:nvCxnSpPr>
            <p:spPr>
              <a:xfrm flipV="1">
                <a:off x="1547664" y="5373216"/>
                <a:ext cx="1152128" cy="432048"/>
              </a:xfrm>
              <a:prstGeom prst="straightConnector1">
                <a:avLst/>
              </a:prstGeom>
              <a:ln w="571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p:nvPr/>
            </p:nvCxnSpPr>
            <p:spPr>
              <a:xfrm rot="5400000">
                <a:off x="2451956" y="5621052"/>
                <a:ext cx="360040" cy="8384"/>
              </a:xfrm>
              <a:prstGeom prst="straightConnector1">
                <a:avLst/>
              </a:prstGeom>
              <a:ln w="571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a:off x="3963361" y="5013176"/>
              <a:ext cx="1152128" cy="432048"/>
              <a:chOff x="1547664" y="5373216"/>
              <a:chExt cx="1152128" cy="432048"/>
            </a:xfrm>
          </p:grpSpPr>
          <p:cxnSp>
            <p:nvCxnSpPr>
              <p:cNvPr id="111" name="直線矢印コネクタ 110"/>
              <p:cNvCxnSpPr/>
              <p:nvPr/>
            </p:nvCxnSpPr>
            <p:spPr>
              <a:xfrm flipV="1">
                <a:off x="1547664" y="5373216"/>
                <a:ext cx="1152128" cy="432048"/>
              </a:xfrm>
              <a:prstGeom prst="straightConnector1">
                <a:avLst/>
              </a:prstGeom>
              <a:ln w="571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rot="5400000">
                <a:off x="2451956" y="5621052"/>
                <a:ext cx="360040" cy="8384"/>
              </a:xfrm>
              <a:prstGeom prst="straightConnector1">
                <a:avLst/>
              </a:prstGeom>
              <a:ln w="571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10" name="テキスト ボックス 109"/>
            <p:cNvSpPr txBox="1"/>
            <p:nvPr/>
          </p:nvSpPr>
          <p:spPr>
            <a:xfrm>
              <a:off x="5445650" y="4676941"/>
              <a:ext cx="3148421" cy="10436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ysClr val="windowText" lastClr="000000"/>
                  </a:solidFill>
                  <a:effectLst/>
                  <a:uLnTx/>
                  <a:uFillTx/>
                </a:rPr>
                <a:t>資源量を</a:t>
              </a:r>
              <a:r>
                <a:rPr kumimoji="0" lang="en-US" altLang="ja-JP" sz="1600" b="0" i="0" u="none" strike="noStrike" kern="0" cap="none" spc="0" normalizeH="0" baseline="0" noProof="0" dirty="0">
                  <a:ln>
                    <a:noFill/>
                  </a:ln>
                  <a:solidFill>
                    <a:srgbClr val="FF0000"/>
                  </a:solidFill>
                  <a:effectLst/>
                  <a:uLnTx/>
                  <a:uFillTx/>
                </a:rPr>
                <a:t>10</a:t>
              </a:r>
              <a:r>
                <a:rPr kumimoji="0" lang="ja-JP" altLang="en-US" sz="1600" b="0" i="0" u="none" strike="noStrike" kern="0" cap="none" spc="0" normalizeH="0" baseline="0" noProof="0" dirty="0">
                  <a:ln>
                    <a:noFill/>
                  </a:ln>
                  <a:solidFill>
                    <a:sysClr val="windowText" lastClr="000000"/>
                  </a:solidFill>
                  <a:effectLst/>
                  <a:uLnTx/>
                  <a:uFillTx/>
                </a:rPr>
                <a:t>トンに維持する場合は</a:t>
              </a:r>
              <a:r>
                <a:rPr kumimoji="0" lang="en-US" altLang="ja-JP" sz="1600" b="0" i="0" u="none" strike="noStrike" kern="0" cap="none" spc="0" normalizeH="0" baseline="0" noProof="0" dirty="0">
                  <a:ln>
                    <a:noFill/>
                  </a:ln>
                  <a:solidFill>
                    <a:srgbClr val="FF0000"/>
                  </a:solidFill>
                  <a:effectLst/>
                  <a:uLnTx/>
                  <a:uFillTx/>
                </a:rPr>
                <a:t>30</a:t>
              </a:r>
              <a:r>
                <a:rPr kumimoji="0" lang="ja-JP" altLang="en-US" sz="1600" b="0" i="0" u="none" strike="noStrike" kern="0" cap="none" spc="0" normalizeH="0" baseline="0" noProof="0" dirty="0">
                  <a:ln>
                    <a:noFill/>
                  </a:ln>
                  <a:solidFill>
                    <a:sysClr val="windowText" lastClr="000000"/>
                  </a:solidFill>
                  <a:effectLst/>
                  <a:uLnTx/>
                  <a:uFillTx/>
                </a:rPr>
                <a:t>トン</a:t>
              </a:r>
              <a:endParaRPr kumimoji="0" lang="en-US" altLang="ja-JP" sz="1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sysClr val="windowText" lastClr="000000"/>
                </a:solidFill>
                <a:effectLst/>
                <a:uLnTx/>
                <a:uFillTx/>
              </a:endParaRPr>
            </a:p>
          </p:txBody>
        </p:sp>
      </p:grpSp>
      <p:sp>
        <p:nvSpPr>
          <p:cNvPr id="117" name="テキスト ボックス 116"/>
          <p:cNvSpPr txBox="1"/>
          <p:nvPr/>
        </p:nvSpPr>
        <p:spPr>
          <a:xfrm>
            <a:off x="372736" y="3855540"/>
            <a:ext cx="461665" cy="1708160"/>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ysClr val="windowText" lastClr="000000"/>
                </a:solidFill>
                <a:effectLst/>
                <a:uLnTx/>
                <a:uFillTx/>
              </a:rPr>
              <a:t>資源量（トン）</a:t>
            </a:r>
          </a:p>
        </p:txBody>
      </p:sp>
      <p:sp>
        <p:nvSpPr>
          <p:cNvPr id="118" name="テキスト ボックス 117"/>
          <p:cNvSpPr txBox="1"/>
          <p:nvPr/>
        </p:nvSpPr>
        <p:spPr>
          <a:xfrm>
            <a:off x="6842781" y="6174515"/>
            <a:ext cx="133882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ysClr val="windowText" lastClr="000000"/>
                </a:solidFill>
                <a:effectLst/>
                <a:uLnTx/>
                <a:uFillTx/>
              </a:rPr>
              <a:t>時間（年）</a:t>
            </a:r>
          </a:p>
        </p:txBody>
      </p:sp>
      <p:sp>
        <p:nvSpPr>
          <p:cNvPr id="120" name="テキスト ボックス 119"/>
          <p:cNvSpPr txBox="1"/>
          <p:nvPr/>
        </p:nvSpPr>
        <p:spPr>
          <a:xfrm>
            <a:off x="7816647" y="5358699"/>
            <a:ext cx="3664150" cy="783193"/>
          </a:xfrm>
          <a:prstGeom prst="roundRect">
            <a:avLst/>
          </a:prstGeom>
          <a:noFill/>
          <a:ln>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solidFill>
                  <a:sysClr val="windowText" lastClr="000000"/>
                </a:solidFill>
                <a:effectLst/>
                <a:uLnTx/>
                <a:uFillTx/>
              </a:rPr>
              <a:t>資源が少なすぎると元本が少ないために増分も少ない</a:t>
            </a:r>
          </a:p>
        </p:txBody>
      </p:sp>
      <p:grpSp>
        <p:nvGrpSpPr>
          <p:cNvPr id="5" name="グループ化 4"/>
          <p:cNvGrpSpPr/>
          <p:nvPr/>
        </p:nvGrpSpPr>
        <p:grpSpPr>
          <a:xfrm>
            <a:off x="1453934" y="3166639"/>
            <a:ext cx="10026863" cy="783193"/>
            <a:chOff x="1453934" y="3166639"/>
            <a:chExt cx="10026863" cy="783193"/>
          </a:xfrm>
        </p:grpSpPr>
        <p:grpSp>
          <p:nvGrpSpPr>
            <p:cNvPr id="96" name="グループ化 95"/>
            <p:cNvGrpSpPr/>
            <p:nvPr/>
          </p:nvGrpSpPr>
          <p:grpSpPr>
            <a:xfrm>
              <a:off x="1453934" y="3169342"/>
              <a:ext cx="6443161" cy="686199"/>
              <a:chOff x="1443081" y="2237964"/>
              <a:chExt cx="7488832" cy="830997"/>
            </a:xfrm>
          </p:grpSpPr>
          <p:grpSp>
            <p:nvGrpSpPr>
              <p:cNvPr id="97" name="グループ化 96"/>
              <p:cNvGrpSpPr/>
              <p:nvPr/>
            </p:nvGrpSpPr>
            <p:grpSpPr>
              <a:xfrm>
                <a:off x="1443081" y="2708920"/>
                <a:ext cx="7488832" cy="360041"/>
                <a:chOff x="1443081" y="2708920"/>
                <a:chExt cx="7488832" cy="360041"/>
              </a:xfrm>
            </p:grpSpPr>
            <p:cxnSp>
              <p:nvCxnSpPr>
                <p:cNvPr id="99" name="直線コネクタ 98"/>
                <p:cNvCxnSpPr/>
                <p:nvPr/>
              </p:nvCxnSpPr>
              <p:spPr>
                <a:xfrm>
                  <a:off x="1443081" y="3068960"/>
                  <a:ext cx="7488832" cy="0"/>
                </a:xfrm>
                <a:prstGeom prst="line">
                  <a:avLst/>
                </a:prstGeom>
                <a:ln w="381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p:nvPr/>
              </p:nvCxnSpPr>
              <p:spPr>
                <a:xfrm flipV="1">
                  <a:off x="5240290" y="2708921"/>
                  <a:ext cx="1368152" cy="288032"/>
                </a:xfrm>
                <a:prstGeom prst="straightConnector1">
                  <a:avLst/>
                </a:prstGeom>
                <a:ln w="571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rot="5400000">
                  <a:off x="6412396" y="2884748"/>
                  <a:ext cx="360040" cy="8384"/>
                </a:xfrm>
                <a:prstGeom prst="straightConnector1">
                  <a:avLst/>
                </a:prstGeom>
                <a:ln w="571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a:xfrm flipV="1">
                  <a:off x="6608442" y="2708921"/>
                  <a:ext cx="1368152" cy="288032"/>
                </a:xfrm>
                <a:prstGeom prst="straightConnector1">
                  <a:avLst/>
                </a:prstGeom>
                <a:ln w="571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p:nvPr/>
              </p:nvCxnSpPr>
              <p:spPr>
                <a:xfrm rot="5400000">
                  <a:off x="7728758" y="2884749"/>
                  <a:ext cx="360040" cy="8384"/>
                </a:xfrm>
                <a:prstGeom prst="straightConnector1">
                  <a:avLst/>
                </a:prstGeom>
                <a:ln w="571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8" name="テキスト ボックス 97"/>
              <p:cNvSpPr txBox="1"/>
              <p:nvPr/>
            </p:nvSpPr>
            <p:spPr>
              <a:xfrm>
                <a:off x="1500623" y="2237964"/>
                <a:ext cx="3711782" cy="708171"/>
              </a:xfrm>
              <a:prstGeom prst="wedgeRectCallout">
                <a:avLst>
                  <a:gd name="adj1" fmla="val -33858"/>
                  <a:gd name="adj2" fmla="val 103764"/>
                </a:avLst>
              </a:prstGeom>
              <a:noFill/>
              <a:ln w="3175">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ysClr val="windowText" lastClr="000000"/>
                    </a:solidFill>
                    <a:effectLst/>
                    <a:uLnTx/>
                    <a:uFillTx/>
                  </a:rPr>
                  <a:t>資源量を</a:t>
                </a:r>
                <a:r>
                  <a:rPr kumimoji="0" lang="en-US" altLang="ja-JP" sz="1600" b="0" i="0" u="none" strike="noStrike" kern="0" cap="none" spc="0" normalizeH="0" baseline="0" noProof="0" dirty="0">
                    <a:ln>
                      <a:noFill/>
                    </a:ln>
                    <a:solidFill>
                      <a:srgbClr val="FF0000"/>
                    </a:solidFill>
                    <a:effectLst/>
                    <a:uLnTx/>
                    <a:uFillTx/>
                  </a:rPr>
                  <a:t>130</a:t>
                </a:r>
                <a:r>
                  <a:rPr kumimoji="0" lang="ja-JP" altLang="en-US" sz="1600" b="0" i="0" u="none" strike="noStrike" kern="0" cap="none" spc="0" normalizeH="0" baseline="0" noProof="0" dirty="0">
                    <a:ln>
                      <a:noFill/>
                    </a:ln>
                    <a:solidFill>
                      <a:sysClr val="windowText" lastClr="000000"/>
                    </a:solidFill>
                    <a:effectLst/>
                    <a:uLnTx/>
                    <a:uFillTx/>
                  </a:rPr>
                  <a:t>トンに維持する場合</a:t>
                </a:r>
                <a:endParaRPr kumimoji="0" lang="en-US" altLang="ja-JP" sz="1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ysClr val="windowText" lastClr="000000"/>
                    </a:solidFill>
                    <a:effectLst/>
                    <a:uLnTx/>
                    <a:uFillTx/>
                  </a:rPr>
                  <a:t>10</a:t>
                </a:r>
                <a:r>
                  <a:rPr kumimoji="0" lang="ja-JP" altLang="en-US" sz="1600" b="0" i="0" u="none" strike="noStrike" kern="0" cap="none" spc="0" normalizeH="0" baseline="0" noProof="0" dirty="0">
                    <a:ln>
                      <a:noFill/>
                    </a:ln>
                    <a:solidFill>
                      <a:sysClr val="windowText" lastClr="000000"/>
                    </a:solidFill>
                    <a:effectLst/>
                    <a:uLnTx/>
                    <a:uFillTx/>
                  </a:rPr>
                  <a:t>年で約</a:t>
                </a:r>
                <a:r>
                  <a:rPr kumimoji="0" lang="en-US" altLang="ja-JP" sz="1600" b="0" i="0" u="none" strike="noStrike" kern="0" cap="none" spc="0" normalizeH="0" baseline="0" noProof="0" dirty="0">
                    <a:ln>
                      <a:noFill/>
                    </a:ln>
                    <a:solidFill>
                      <a:srgbClr val="FF0000"/>
                    </a:solidFill>
                    <a:effectLst/>
                    <a:uLnTx/>
                    <a:uFillTx/>
                  </a:rPr>
                  <a:t>40</a:t>
                </a:r>
                <a:r>
                  <a:rPr kumimoji="0" lang="ja-JP" altLang="en-US" sz="1600" b="0" i="0" u="none" strike="noStrike" kern="0" cap="none" spc="0" normalizeH="0" baseline="0" noProof="0" dirty="0">
                    <a:ln>
                      <a:noFill/>
                    </a:ln>
                    <a:solidFill>
                      <a:sysClr val="windowText" lastClr="000000"/>
                    </a:solidFill>
                    <a:effectLst/>
                    <a:uLnTx/>
                    <a:uFillTx/>
                  </a:rPr>
                  <a:t>トン漁獲できる</a:t>
                </a:r>
              </a:p>
            </p:txBody>
          </p:sp>
        </p:grpSp>
        <p:sp>
          <p:nvSpPr>
            <p:cNvPr id="121" name="テキスト ボックス 120"/>
            <p:cNvSpPr txBox="1"/>
            <p:nvPr/>
          </p:nvSpPr>
          <p:spPr>
            <a:xfrm>
              <a:off x="7816647" y="3166639"/>
              <a:ext cx="3664150" cy="783193"/>
            </a:xfrm>
            <a:prstGeom prst="roundRect">
              <a:avLst/>
            </a:prstGeom>
            <a:noFill/>
            <a:ln>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solidFill>
                    <a:sysClr val="windowText" lastClr="000000"/>
                  </a:solidFill>
                  <a:effectLst/>
                  <a:uLnTx/>
                  <a:uFillTx/>
                </a:rPr>
                <a:t>資源を多く残しすぎると，　漁獲分が少なすぎる</a:t>
              </a:r>
            </a:p>
          </p:txBody>
        </p:sp>
      </p:grpSp>
      <p:grpSp>
        <p:nvGrpSpPr>
          <p:cNvPr id="6" name="グループ化 5"/>
          <p:cNvGrpSpPr/>
          <p:nvPr/>
        </p:nvGrpSpPr>
        <p:grpSpPr>
          <a:xfrm>
            <a:off x="1549814" y="4024499"/>
            <a:ext cx="10243739" cy="1187300"/>
            <a:chOff x="1549814" y="4024499"/>
            <a:chExt cx="10243739" cy="1187300"/>
          </a:xfrm>
        </p:grpSpPr>
        <p:grpSp>
          <p:nvGrpSpPr>
            <p:cNvPr id="81" name="グループ化 80"/>
            <p:cNvGrpSpPr/>
            <p:nvPr/>
          </p:nvGrpSpPr>
          <p:grpSpPr>
            <a:xfrm>
              <a:off x="3126678" y="4228943"/>
              <a:ext cx="3290640" cy="982856"/>
              <a:chOff x="3339605" y="3573016"/>
              <a:chExt cx="3824683" cy="1190253"/>
            </a:xfrm>
          </p:grpSpPr>
          <p:sp>
            <p:nvSpPr>
              <p:cNvPr id="82" name="テキスト ボックス 81"/>
              <p:cNvSpPr txBox="1"/>
              <p:nvPr/>
            </p:nvSpPr>
            <p:spPr>
              <a:xfrm>
                <a:off x="3339605" y="4427819"/>
                <a:ext cx="751225" cy="3354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schemeClr val="accent2"/>
                    </a:solidFill>
                    <a:effectLst/>
                    <a:uLnTx/>
                    <a:uFillTx/>
                  </a:rPr>
                  <a:t>増やす</a:t>
                </a:r>
              </a:p>
            </p:txBody>
          </p:sp>
          <p:sp>
            <p:nvSpPr>
              <p:cNvPr id="83" name="テキスト ボックス 82"/>
              <p:cNvSpPr txBox="1"/>
              <p:nvPr/>
            </p:nvSpPr>
            <p:spPr>
              <a:xfrm>
                <a:off x="4283968" y="4427819"/>
                <a:ext cx="751225" cy="3354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schemeClr val="accent2"/>
                    </a:solidFill>
                    <a:effectLst/>
                    <a:uLnTx/>
                    <a:uFillTx/>
                  </a:rPr>
                  <a:t>増やす</a:t>
                </a:r>
              </a:p>
            </p:txBody>
          </p:sp>
          <p:grpSp>
            <p:nvGrpSpPr>
              <p:cNvPr id="84" name="グループ化 83"/>
              <p:cNvGrpSpPr/>
              <p:nvPr/>
            </p:nvGrpSpPr>
            <p:grpSpPr>
              <a:xfrm>
                <a:off x="3555504" y="3573016"/>
                <a:ext cx="3608784" cy="864096"/>
                <a:chOff x="3747337" y="3573016"/>
                <a:chExt cx="3608784" cy="864096"/>
              </a:xfrm>
            </p:grpSpPr>
            <p:cxnSp>
              <p:nvCxnSpPr>
                <p:cNvPr id="85" name="直線矢印コネクタ 84"/>
                <p:cNvCxnSpPr/>
                <p:nvPr/>
              </p:nvCxnSpPr>
              <p:spPr>
                <a:xfrm flipV="1">
                  <a:off x="3747337" y="3645024"/>
                  <a:ext cx="864096" cy="792088"/>
                </a:xfrm>
                <a:prstGeom prst="straightConnector1">
                  <a:avLst/>
                </a:prstGeom>
                <a:ln w="571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p:nvPr/>
              </p:nvCxnSpPr>
              <p:spPr>
                <a:xfrm rot="5400000">
                  <a:off x="4219581" y="4036876"/>
                  <a:ext cx="792088" cy="8384"/>
                </a:xfrm>
                <a:prstGeom prst="straightConnector1">
                  <a:avLst/>
                </a:prstGeom>
                <a:ln w="571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flipV="1">
                  <a:off x="4611433" y="3645024"/>
                  <a:ext cx="864096" cy="792088"/>
                </a:xfrm>
                <a:prstGeom prst="straightConnector1">
                  <a:avLst/>
                </a:prstGeom>
                <a:ln w="571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rot="5400000">
                  <a:off x="5083677" y="4036876"/>
                  <a:ext cx="792088" cy="8384"/>
                </a:xfrm>
                <a:prstGeom prst="straightConnector1">
                  <a:avLst/>
                </a:prstGeom>
                <a:ln w="571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9" name="テキスト ボックス 88"/>
                <p:cNvSpPr txBox="1"/>
                <p:nvPr/>
              </p:nvSpPr>
              <p:spPr>
                <a:xfrm>
                  <a:off x="4323401" y="3789042"/>
                  <a:ext cx="572362" cy="3354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schemeClr val="accent3">
                          <a:lumMod val="50000"/>
                        </a:schemeClr>
                      </a:solidFill>
                      <a:effectLst/>
                      <a:uLnTx/>
                      <a:uFillTx/>
                    </a:rPr>
                    <a:t>漁獲</a:t>
                  </a:r>
                </a:p>
              </p:txBody>
            </p:sp>
            <p:sp>
              <p:nvSpPr>
                <p:cNvPr id="90" name="テキスト ボックス 89"/>
                <p:cNvSpPr txBox="1"/>
                <p:nvPr/>
              </p:nvSpPr>
              <p:spPr>
                <a:xfrm>
                  <a:off x="5187496" y="3789042"/>
                  <a:ext cx="572362" cy="3354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schemeClr val="accent3">
                          <a:lumMod val="50000"/>
                        </a:schemeClr>
                      </a:solidFill>
                      <a:effectLst/>
                      <a:uLnTx/>
                      <a:uFillTx/>
                    </a:rPr>
                    <a:t>漁獲</a:t>
                  </a:r>
                </a:p>
              </p:txBody>
            </p:sp>
            <p:cxnSp>
              <p:nvCxnSpPr>
                <p:cNvPr id="91" name="直線矢印コネクタ 90"/>
                <p:cNvCxnSpPr/>
                <p:nvPr/>
              </p:nvCxnSpPr>
              <p:spPr>
                <a:xfrm flipV="1">
                  <a:off x="5547537" y="3645024"/>
                  <a:ext cx="864096" cy="792088"/>
                </a:xfrm>
                <a:prstGeom prst="straightConnector1">
                  <a:avLst/>
                </a:prstGeom>
                <a:ln w="571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p:nvPr/>
              </p:nvCxnSpPr>
              <p:spPr>
                <a:xfrm rot="5400000">
                  <a:off x="6019781" y="4036876"/>
                  <a:ext cx="792088" cy="8384"/>
                </a:xfrm>
                <a:prstGeom prst="straightConnector1">
                  <a:avLst/>
                </a:prstGeom>
                <a:ln w="571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p:nvPr/>
              </p:nvCxnSpPr>
              <p:spPr>
                <a:xfrm flipV="1">
                  <a:off x="6483641" y="3573016"/>
                  <a:ext cx="864096" cy="792088"/>
                </a:xfrm>
                <a:prstGeom prst="straightConnector1">
                  <a:avLst/>
                </a:prstGeom>
                <a:ln w="571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p:nvPr/>
              </p:nvCxnSpPr>
              <p:spPr>
                <a:xfrm rot="5400000">
                  <a:off x="6955885" y="3964868"/>
                  <a:ext cx="792088" cy="8384"/>
                </a:xfrm>
                <a:prstGeom prst="straightConnector1">
                  <a:avLst/>
                </a:prstGeom>
                <a:ln w="571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95" name="直線コネクタ 94"/>
            <p:cNvCxnSpPr/>
            <p:nvPr/>
          </p:nvCxnSpPr>
          <p:spPr>
            <a:xfrm>
              <a:off x="1549814" y="4985297"/>
              <a:ext cx="6443161" cy="0"/>
            </a:xfrm>
            <a:prstGeom prst="line">
              <a:avLst/>
            </a:prstGeom>
            <a:ln w="381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テキスト ボックス 103"/>
            <p:cNvSpPr txBox="1"/>
            <p:nvPr/>
          </p:nvSpPr>
          <p:spPr>
            <a:xfrm>
              <a:off x="1654061" y="4024499"/>
              <a:ext cx="2230325" cy="86177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ysClr val="windowText" lastClr="000000"/>
                  </a:solidFill>
                  <a:effectLst/>
                  <a:uLnTx/>
                  <a:uFillTx/>
                </a:rPr>
                <a:t>資源量を</a:t>
              </a:r>
              <a:r>
                <a:rPr kumimoji="0" lang="en-US" altLang="ja-JP" sz="1600" b="0" i="0" u="none" strike="noStrike" kern="0" cap="none" spc="0" normalizeH="0" baseline="0" noProof="0" dirty="0">
                  <a:ln>
                    <a:noFill/>
                  </a:ln>
                  <a:solidFill>
                    <a:srgbClr val="FF0000"/>
                  </a:solidFill>
                  <a:effectLst/>
                  <a:uLnTx/>
                  <a:uFillTx/>
                </a:rPr>
                <a:t>60</a:t>
              </a:r>
              <a:r>
                <a:rPr kumimoji="0" lang="ja-JP" altLang="en-US" sz="1600" b="0" i="0" u="none" strike="noStrike" kern="0" cap="none" spc="0" normalizeH="0" baseline="0" noProof="0" dirty="0">
                  <a:ln>
                    <a:noFill/>
                  </a:ln>
                  <a:solidFill>
                    <a:sysClr val="windowText" lastClr="000000"/>
                  </a:solidFill>
                  <a:effectLst/>
                  <a:uLnTx/>
                  <a:uFillTx/>
                </a:rPr>
                <a:t>トンに維持する場合は</a:t>
              </a:r>
              <a:r>
                <a:rPr kumimoji="0" lang="en-US" altLang="ja-JP" sz="1600" b="0" i="0" u="none" strike="noStrike" kern="0" cap="none" spc="0" normalizeH="0" baseline="0" noProof="0" dirty="0">
                  <a:ln>
                    <a:noFill/>
                  </a:ln>
                  <a:solidFill>
                    <a:srgbClr val="FF0000"/>
                  </a:solidFill>
                  <a:effectLst/>
                  <a:uLnTx/>
                  <a:uFillTx/>
                </a:rPr>
                <a:t>100</a:t>
              </a:r>
              <a:r>
                <a:rPr kumimoji="0" lang="ja-JP" altLang="en-US" sz="1600" b="0" i="0" u="none" strike="noStrike" kern="0" cap="none" spc="0" normalizeH="0" baseline="0" noProof="0" dirty="0">
                  <a:ln>
                    <a:noFill/>
                  </a:ln>
                  <a:solidFill>
                    <a:sysClr val="windowText" lastClr="000000"/>
                  </a:solidFill>
                  <a:effectLst/>
                  <a:uLnTx/>
                  <a:uFillTx/>
                </a:rPr>
                <a:t>トン</a:t>
              </a:r>
              <a:endParaRPr kumimoji="0" lang="en-US" altLang="ja-JP" sz="1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sysClr val="windowText" lastClr="000000"/>
                </a:solidFill>
                <a:effectLst/>
                <a:uLnTx/>
                <a:uFillTx/>
              </a:endParaRPr>
            </a:p>
          </p:txBody>
        </p:sp>
        <p:sp>
          <p:nvSpPr>
            <p:cNvPr id="122" name="テキスト ボックス 121"/>
            <p:cNvSpPr txBox="1"/>
            <p:nvPr/>
          </p:nvSpPr>
          <p:spPr>
            <a:xfrm>
              <a:off x="7816647" y="4275961"/>
              <a:ext cx="3976906" cy="783193"/>
            </a:xfrm>
            <a:prstGeom prst="roundRect">
              <a:avLst/>
            </a:prstGeom>
            <a:solidFill>
              <a:srgbClr val="FFC0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solidFill>
                    <a:sysClr val="windowText" lastClr="000000"/>
                  </a:solidFill>
                  <a:effectLst/>
                  <a:uLnTx/>
                  <a:uFillTx/>
                </a:rPr>
                <a:t>資源を「適度に」間引くことによって最大の漁獲量が得られる</a:t>
              </a:r>
            </a:p>
          </p:txBody>
        </p:sp>
      </p:grpSp>
      <p:sp>
        <p:nvSpPr>
          <p:cNvPr id="4" name="スライド番号プレースホルダー 3"/>
          <p:cNvSpPr>
            <a:spLocks noGrp="1"/>
          </p:cNvSpPr>
          <p:nvPr>
            <p:ph type="sldNum" sz="quarter" idx="12"/>
          </p:nvPr>
        </p:nvSpPr>
        <p:spPr/>
        <p:txBody>
          <a:bodyPr/>
          <a:lstStyle/>
          <a:p>
            <a:fld id="{43AD7998-8CEF-466A-B818-BE5C23C59ED8}" type="slidenum">
              <a:rPr kumimoji="1" lang="ja-JP" altLang="en-US" smtClean="0"/>
              <a:t>21</a:t>
            </a:fld>
            <a:endParaRPr kumimoji="1" lang="ja-JP" altLang="en-US"/>
          </a:p>
        </p:txBody>
      </p:sp>
    </p:spTree>
    <p:extLst>
      <p:ext uri="{BB962C8B-B14F-4D97-AF65-F5344CB8AC3E}">
        <p14:creationId xmlns:p14="http://schemas.microsoft.com/office/powerpoint/2010/main" val="229018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453090" y="253254"/>
            <a:ext cx="7927105" cy="3785129"/>
          </a:xfrm>
          <a:prstGeom prst="rect">
            <a:avLst/>
          </a:prstGeom>
        </p:spPr>
      </p:pic>
      <p:sp>
        <p:nvSpPr>
          <p:cNvPr id="5" name="テキスト ボックス 4"/>
          <p:cNvSpPr txBox="1"/>
          <p:nvPr/>
        </p:nvSpPr>
        <p:spPr>
          <a:xfrm>
            <a:off x="6084678" y="3661088"/>
            <a:ext cx="1107996" cy="461665"/>
          </a:xfrm>
          <a:prstGeom prst="rect">
            <a:avLst/>
          </a:prstGeom>
          <a:noFill/>
        </p:spPr>
        <p:txBody>
          <a:bodyPr wrap="none" rtlCol="0">
            <a:spAutoFit/>
          </a:bodyPr>
          <a:lstStyle/>
          <a:p>
            <a:r>
              <a:rPr kumimoji="1" lang="ja-JP" altLang="en-US" sz="2400" dirty="0"/>
              <a:t>資源量</a:t>
            </a:r>
          </a:p>
        </p:txBody>
      </p:sp>
      <p:sp>
        <p:nvSpPr>
          <p:cNvPr id="17" name="テキスト ボックス 16"/>
          <p:cNvSpPr txBox="1"/>
          <p:nvPr/>
        </p:nvSpPr>
        <p:spPr>
          <a:xfrm rot="16200000">
            <a:off x="47736" y="1632239"/>
            <a:ext cx="2339102" cy="461665"/>
          </a:xfrm>
          <a:prstGeom prst="rect">
            <a:avLst/>
          </a:prstGeom>
          <a:noFill/>
        </p:spPr>
        <p:txBody>
          <a:bodyPr wrap="none" rtlCol="0">
            <a:spAutoFit/>
          </a:bodyPr>
          <a:lstStyle/>
          <a:p>
            <a:r>
              <a:rPr lang="ja-JP" altLang="en-US" sz="2400" dirty="0"/>
              <a:t>個体群の成長量</a:t>
            </a:r>
            <a:endParaRPr kumimoji="1" lang="ja-JP" altLang="en-US" sz="2400" dirty="0"/>
          </a:p>
        </p:txBody>
      </p:sp>
      <p:sp>
        <p:nvSpPr>
          <p:cNvPr id="4" name="下矢印 3"/>
          <p:cNvSpPr/>
          <p:nvPr/>
        </p:nvSpPr>
        <p:spPr>
          <a:xfrm>
            <a:off x="5532735" y="802594"/>
            <a:ext cx="447623" cy="31614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9204351" y="704924"/>
            <a:ext cx="2406968" cy="919401"/>
          </a:xfrm>
          <a:prstGeom prst="roundRect">
            <a:avLst/>
          </a:prstGeom>
          <a:solidFill>
            <a:schemeClr val="bg1"/>
          </a:solidFill>
          <a:ln w="28575">
            <a:solidFill>
              <a:srgbClr val="FF0000"/>
            </a:solidFill>
          </a:ln>
        </p:spPr>
        <p:txBody>
          <a:bodyPr wrap="none" rtlCol="0">
            <a:spAutoFit/>
          </a:bodyPr>
          <a:lstStyle/>
          <a:p>
            <a:pPr algn="ctr"/>
            <a:r>
              <a:rPr kumimoji="1" lang="ja-JP" altLang="en-US" sz="2400" dirty="0"/>
              <a:t>最大持続生産量</a:t>
            </a:r>
            <a:endParaRPr kumimoji="1" lang="en-US" altLang="ja-JP" sz="2400" dirty="0"/>
          </a:p>
          <a:p>
            <a:pPr algn="ctr"/>
            <a:r>
              <a:rPr lang="en-US" altLang="ja-JP" sz="2400" dirty="0">
                <a:solidFill>
                  <a:srgbClr val="FF0000"/>
                </a:solidFill>
              </a:rPr>
              <a:t>MSY=</a:t>
            </a:r>
            <a:r>
              <a:rPr lang="en-US" altLang="ja-JP" sz="2400" dirty="0" err="1">
                <a:solidFill>
                  <a:srgbClr val="FF0000"/>
                </a:solidFill>
              </a:rPr>
              <a:t>rK</a:t>
            </a:r>
            <a:r>
              <a:rPr lang="en-US" altLang="ja-JP" sz="2400" dirty="0">
                <a:solidFill>
                  <a:srgbClr val="FF0000"/>
                </a:solidFill>
              </a:rPr>
              <a:t>/4</a:t>
            </a:r>
            <a:endParaRPr lang="ja-JP" altLang="en-US" sz="2400" dirty="0">
              <a:solidFill>
                <a:srgbClr val="FF0000"/>
              </a:solidFill>
            </a:endParaRPr>
          </a:p>
        </p:txBody>
      </p:sp>
      <p:sp>
        <p:nvSpPr>
          <p:cNvPr id="9" name="スライド番号プレースホルダー 8"/>
          <p:cNvSpPr>
            <a:spLocks noGrp="1"/>
          </p:cNvSpPr>
          <p:nvPr>
            <p:ph type="sldNum" sz="quarter" idx="12"/>
          </p:nvPr>
        </p:nvSpPr>
        <p:spPr>
          <a:xfrm>
            <a:off x="9006840" y="6242050"/>
            <a:ext cx="2743200" cy="365125"/>
          </a:xfrm>
        </p:spPr>
        <p:txBody>
          <a:bodyPr/>
          <a:lstStyle/>
          <a:p>
            <a:fld id="{43AD7998-8CEF-466A-B818-BE5C23C59ED8}" type="slidenum">
              <a:rPr kumimoji="1" lang="ja-JP" altLang="en-US" smtClean="0"/>
              <a:t>22</a:t>
            </a:fld>
            <a:endParaRPr kumimoji="1" lang="ja-JP" altLang="en-US" dirty="0"/>
          </a:p>
        </p:txBody>
      </p:sp>
      <p:cxnSp>
        <p:nvCxnSpPr>
          <p:cNvPr id="12" name="直線コネクタ 11"/>
          <p:cNvCxnSpPr/>
          <p:nvPr/>
        </p:nvCxnSpPr>
        <p:spPr>
          <a:xfrm>
            <a:off x="5741751" y="1231247"/>
            <a:ext cx="5895" cy="306003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477715" y="4370214"/>
            <a:ext cx="4328817" cy="919401"/>
          </a:xfrm>
          <a:prstGeom prst="roundRect">
            <a:avLst/>
          </a:prstGeom>
          <a:noFill/>
          <a:ln w="28575">
            <a:solidFill>
              <a:srgbClr val="FF0000"/>
            </a:solidFill>
          </a:ln>
        </p:spPr>
        <p:txBody>
          <a:bodyPr wrap="none" rtlCol="0">
            <a:spAutoFit/>
          </a:bodyPr>
          <a:lstStyle/>
          <a:p>
            <a:pPr algn="ctr"/>
            <a:r>
              <a:rPr kumimoji="1" lang="en-US" altLang="ja-JP" sz="2400" dirty="0"/>
              <a:t>MSY</a:t>
            </a:r>
            <a:r>
              <a:rPr kumimoji="1" lang="ja-JP" altLang="en-US" sz="2400" dirty="0"/>
              <a:t>を達成するときの資源量</a:t>
            </a:r>
            <a:endParaRPr kumimoji="1" lang="en-US" altLang="ja-JP" sz="2400" dirty="0"/>
          </a:p>
          <a:p>
            <a:pPr algn="ctr"/>
            <a:r>
              <a:rPr kumimoji="1" lang="en-US" altLang="ja-JP" sz="2400" dirty="0">
                <a:solidFill>
                  <a:srgbClr val="FF0000"/>
                </a:solidFill>
              </a:rPr>
              <a:t>B</a:t>
            </a:r>
            <a:r>
              <a:rPr kumimoji="1" lang="en-US" altLang="ja-JP" sz="2400" baseline="-25000" dirty="0">
                <a:solidFill>
                  <a:srgbClr val="FF0000"/>
                </a:solidFill>
              </a:rPr>
              <a:t>MSY</a:t>
            </a:r>
            <a:r>
              <a:rPr kumimoji="1" lang="en-US" altLang="ja-JP" sz="2400" dirty="0">
                <a:solidFill>
                  <a:srgbClr val="FF0000"/>
                </a:solidFill>
              </a:rPr>
              <a:t>=K/2</a:t>
            </a:r>
            <a:endParaRPr kumimoji="1" lang="ja-JP" altLang="en-US" sz="2400" dirty="0">
              <a:solidFill>
                <a:srgbClr val="FF0000"/>
              </a:solidFill>
            </a:endParaRPr>
          </a:p>
        </p:txBody>
      </p:sp>
      <p:cxnSp>
        <p:nvCxnSpPr>
          <p:cNvPr id="14" name="直線コネクタ 13"/>
          <p:cNvCxnSpPr/>
          <p:nvPr/>
        </p:nvCxnSpPr>
        <p:spPr>
          <a:xfrm flipH="1" flipV="1">
            <a:off x="5756547" y="1193452"/>
            <a:ext cx="3379833" cy="3779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5912900" y="5621446"/>
            <a:ext cx="4328816" cy="919401"/>
          </a:xfrm>
          <a:prstGeom prst="roundRect">
            <a:avLst/>
          </a:prstGeom>
          <a:noFill/>
          <a:ln w="28575">
            <a:solidFill>
              <a:srgbClr val="FF0000"/>
            </a:solidFill>
          </a:ln>
        </p:spPr>
        <p:txBody>
          <a:bodyPr wrap="none" rtlCol="0">
            <a:spAutoFit/>
          </a:bodyPr>
          <a:lstStyle/>
          <a:p>
            <a:pPr algn="ctr"/>
            <a:r>
              <a:rPr kumimoji="1" lang="en-US" altLang="ja-JP" sz="2400" dirty="0"/>
              <a:t>MSY</a:t>
            </a:r>
            <a:r>
              <a:rPr kumimoji="1" lang="ja-JP" altLang="en-US" sz="2400" dirty="0"/>
              <a:t>を達成するときの漁獲率</a:t>
            </a:r>
            <a:endParaRPr kumimoji="1" lang="en-US" altLang="ja-JP" sz="2400" dirty="0"/>
          </a:p>
          <a:p>
            <a:pPr algn="ctr"/>
            <a:r>
              <a:rPr kumimoji="1" lang="en-US" altLang="ja-JP" sz="2400" dirty="0">
                <a:solidFill>
                  <a:srgbClr val="FF0000"/>
                </a:solidFill>
              </a:rPr>
              <a:t>F</a:t>
            </a:r>
            <a:r>
              <a:rPr kumimoji="1" lang="en-US" altLang="ja-JP" sz="2400" baseline="-25000" dirty="0">
                <a:solidFill>
                  <a:srgbClr val="FF0000"/>
                </a:solidFill>
              </a:rPr>
              <a:t>MSY</a:t>
            </a:r>
            <a:r>
              <a:rPr kumimoji="1" lang="en-US" altLang="ja-JP" sz="2400" dirty="0">
                <a:solidFill>
                  <a:srgbClr val="FF0000"/>
                </a:solidFill>
              </a:rPr>
              <a:t>=r/2</a:t>
            </a:r>
            <a:endParaRPr kumimoji="1" lang="ja-JP" altLang="en-US" sz="2400" dirty="0">
              <a:solidFill>
                <a:srgbClr val="FF0000"/>
              </a:solidFill>
            </a:endParaRPr>
          </a:p>
        </p:txBody>
      </p:sp>
    </p:spTree>
    <p:extLst>
      <p:ext uri="{BB962C8B-B14F-4D97-AF65-F5344CB8AC3E}">
        <p14:creationId xmlns:p14="http://schemas.microsoft.com/office/powerpoint/2010/main" val="2431560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583267"/>
            <a:ext cx="10515600" cy="1708573"/>
          </a:xfrm>
        </p:spPr>
        <p:txBody>
          <a:bodyPr>
            <a:noAutofit/>
          </a:bodyPr>
          <a:lstStyle/>
          <a:p>
            <a:r>
              <a:rPr kumimoji="1" lang="ja-JP" altLang="en-US" sz="3200" dirty="0"/>
              <a:t>獲りすぎても残しすぎても</a:t>
            </a:r>
            <a:r>
              <a:rPr lang="ja-JP" altLang="en-US" sz="3200" dirty="0"/>
              <a:t>ダメ．</a:t>
            </a:r>
            <a:endParaRPr lang="en-US" altLang="ja-JP" sz="3200" dirty="0"/>
          </a:p>
          <a:p>
            <a:r>
              <a:rPr lang="ja-JP" altLang="en-US" sz="3200" dirty="0"/>
              <a:t>その中間に</a:t>
            </a:r>
            <a:r>
              <a:rPr lang="ja-JP" altLang="en-US" sz="3200" b="1" dirty="0">
                <a:solidFill>
                  <a:srgbClr val="FF0000"/>
                </a:solidFill>
              </a:rPr>
              <a:t>「最適な」</a:t>
            </a:r>
            <a:r>
              <a:rPr lang="ja-JP" altLang="en-US" sz="3200" dirty="0"/>
              <a:t>ポイントがあることを</a:t>
            </a:r>
            <a:endParaRPr lang="en-US" altLang="ja-JP" sz="3200" dirty="0"/>
          </a:p>
          <a:p>
            <a:pPr marL="0" indent="0">
              <a:buNone/>
            </a:pPr>
            <a:r>
              <a:rPr lang="ja-JP" altLang="en-US" sz="3200" b="1" dirty="0">
                <a:solidFill>
                  <a:srgbClr val="FF0000"/>
                </a:solidFill>
              </a:rPr>
              <a:t>　　　　　　　　　単純な個体群動態理論</a:t>
            </a:r>
            <a:r>
              <a:rPr lang="ja-JP" altLang="en-US" sz="3200" dirty="0"/>
              <a:t>によって説明</a:t>
            </a:r>
            <a:endParaRPr lang="en-US" altLang="ja-JP" sz="3200" dirty="0"/>
          </a:p>
        </p:txBody>
      </p:sp>
      <p:cxnSp>
        <p:nvCxnSpPr>
          <p:cNvPr id="10" name="直線矢印コネクタ 9"/>
          <p:cNvCxnSpPr/>
          <p:nvPr/>
        </p:nvCxnSpPr>
        <p:spPr>
          <a:xfrm flipH="1">
            <a:off x="3634316" y="2652514"/>
            <a:ext cx="415487" cy="1193255"/>
          </a:xfrm>
          <a:prstGeom prst="straightConnector1">
            <a:avLst/>
          </a:prstGeom>
          <a:ln w="5715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7123464" y="3137655"/>
            <a:ext cx="313656" cy="708114"/>
          </a:xfrm>
          <a:prstGeom prst="straightConnector1">
            <a:avLst/>
          </a:prstGeom>
          <a:ln w="5715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694266" y="5627897"/>
            <a:ext cx="10502054" cy="1077218"/>
          </a:xfrm>
          <a:prstGeom prst="rect">
            <a:avLst/>
          </a:prstGeom>
        </p:spPr>
        <p:txBody>
          <a:bodyPr wrap="square">
            <a:spAutoFit/>
          </a:bodyPr>
          <a:lstStyle/>
          <a:p>
            <a:pPr algn="ctr"/>
            <a:r>
              <a:rPr lang="ja-JP" altLang="en-US" sz="3200" dirty="0"/>
              <a:t>漁業資源管理における基本的な管理目的として確立（</a:t>
            </a:r>
            <a:r>
              <a:rPr lang="en-US" altLang="ja-JP" sz="3200" dirty="0"/>
              <a:t>1950</a:t>
            </a:r>
            <a:r>
              <a:rPr lang="ja-JP" altLang="en-US" sz="3200" dirty="0"/>
              <a:t>～</a:t>
            </a:r>
            <a:r>
              <a:rPr lang="en-US" altLang="ja-JP" sz="3200" dirty="0"/>
              <a:t>1970</a:t>
            </a:r>
            <a:r>
              <a:rPr lang="ja-JP" altLang="en-US" sz="3200" dirty="0"/>
              <a:t>年代）</a:t>
            </a:r>
            <a:endParaRPr lang="en-US" altLang="ja-JP" sz="3200" dirty="0"/>
          </a:p>
        </p:txBody>
      </p:sp>
      <p:sp>
        <p:nvSpPr>
          <p:cNvPr id="8" name="四角形: 角を丸くする 7"/>
          <p:cNvSpPr/>
          <p:nvPr/>
        </p:nvSpPr>
        <p:spPr>
          <a:xfrm>
            <a:off x="694266" y="1242698"/>
            <a:ext cx="10994814" cy="2262502"/>
          </a:xfrm>
          <a:prstGeom prst="roundRect">
            <a:avLst>
              <a:gd name="adj" fmla="val 21382"/>
            </a:avLst>
          </a:prstGeom>
          <a:no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ボックス 5"/>
          <p:cNvSpPr txBox="1"/>
          <p:nvPr/>
        </p:nvSpPr>
        <p:spPr>
          <a:xfrm>
            <a:off x="694266" y="3705755"/>
            <a:ext cx="4902200" cy="1532334"/>
          </a:xfrm>
          <a:prstGeom prst="roundRect">
            <a:avLst/>
          </a:prstGeom>
          <a:solidFill>
            <a:schemeClr val="accent6">
              <a:lumMod val="20000"/>
              <a:lumOff val="8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0" i="0" u="none" strike="noStrike" kern="0" cap="none" spc="0" normalizeH="0" baseline="0" noProof="0" dirty="0">
                <a:ln>
                  <a:noFill/>
                </a:ln>
                <a:solidFill>
                  <a:sysClr val="windowText" lastClr="000000"/>
                </a:solidFill>
                <a:effectLst/>
                <a:uLnTx/>
                <a:uFillTx/>
              </a:rPr>
              <a:t>「理論的な最適ポイント」があるために，関係者間での合意が得られやすい</a:t>
            </a:r>
            <a:endParaRPr kumimoji="1" lang="ja-JP" altLang="en-US" sz="2800" b="0" i="0" u="none" strike="noStrike" kern="0" cap="none" spc="0" normalizeH="0" baseline="0" noProof="0" dirty="0">
              <a:ln>
                <a:noFill/>
              </a:ln>
              <a:solidFill>
                <a:sysClr val="windowText" lastClr="000000"/>
              </a:solidFill>
              <a:effectLst/>
              <a:uLnTx/>
              <a:uFillTx/>
            </a:endParaRPr>
          </a:p>
        </p:txBody>
      </p:sp>
      <p:sp>
        <p:nvSpPr>
          <p:cNvPr id="5" name="テキスト ボックス 4"/>
          <p:cNvSpPr txBox="1"/>
          <p:nvPr/>
        </p:nvSpPr>
        <p:spPr>
          <a:xfrm>
            <a:off x="6191673" y="3751395"/>
            <a:ext cx="4876800" cy="1532334"/>
          </a:xfrm>
          <a:prstGeom prst="roundRect">
            <a:avLst/>
          </a:prstGeom>
          <a:solidFill>
            <a:schemeClr val="accent6">
              <a:lumMod val="20000"/>
              <a:lumOff val="8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0" i="0" u="none" strike="noStrike" kern="0" cap="none" spc="0" normalizeH="0" baseline="0" noProof="0" dirty="0">
                <a:ln>
                  <a:noFill/>
                </a:ln>
                <a:solidFill>
                  <a:sysClr val="windowText" lastClr="000000"/>
                </a:solidFill>
                <a:effectLst/>
                <a:uLnTx/>
                <a:uFillTx/>
              </a:rPr>
              <a:t>専門家でない漁業管理者（</a:t>
            </a:r>
            <a:r>
              <a:rPr kumimoji="0" lang="en-US" altLang="ja-JP" sz="2800" b="0" i="0" u="none" strike="noStrike" kern="0" cap="none" spc="0" normalizeH="0" baseline="0" noProof="0" dirty="0">
                <a:ln>
                  <a:noFill/>
                </a:ln>
                <a:solidFill>
                  <a:sysClr val="windowText" lastClr="000000"/>
                </a:solidFill>
                <a:effectLst/>
                <a:uLnTx/>
                <a:uFillTx/>
              </a:rPr>
              <a:t>fisheries manager</a:t>
            </a:r>
            <a:r>
              <a:rPr kumimoji="0" lang="ja-JP" altLang="en-US" sz="2800" b="0" i="0" u="none" strike="noStrike" kern="0" cap="none" spc="0" normalizeH="0" baseline="0" noProof="0" dirty="0">
                <a:ln>
                  <a:noFill/>
                </a:ln>
                <a:solidFill>
                  <a:sysClr val="windowText" lastClr="000000"/>
                </a:solidFill>
                <a:effectLst/>
                <a:uLnTx/>
                <a:uFillTx/>
              </a:rPr>
              <a:t>）や漁業者にも理解しやすい</a:t>
            </a:r>
            <a:endParaRPr kumimoji="1" lang="ja-JP" altLang="en-US" sz="2800" b="0" i="0" u="none" strike="noStrike" kern="0" cap="none" spc="0" normalizeH="0" baseline="0" noProof="0" dirty="0">
              <a:ln>
                <a:noFill/>
              </a:ln>
              <a:solidFill>
                <a:sysClr val="windowText" lastClr="000000"/>
              </a:solidFill>
              <a:effectLst/>
              <a:uLnTx/>
              <a:uFillTx/>
            </a:endParaRPr>
          </a:p>
        </p:txBody>
      </p:sp>
      <p:sp>
        <p:nvSpPr>
          <p:cNvPr id="2" name="スライド番号プレースホルダー 1"/>
          <p:cNvSpPr>
            <a:spLocks noGrp="1"/>
          </p:cNvSpPr>
          <p:nvPr>
            <p:ph type="sldNum" sz="quarter" idx="12"/>
          </p:nvPr>
        </p:nvSpPr>
        <p:spPr/>
        <p:txBody>
          <a:bodyPr/>
          <a:lstStyle/>
          <a:p>
            <a:fld id="{43AD7998-8CEF-466A-B818-BE5C23C59ED8}" type="slidenum">
              <a:rPr kumimoji="1" lang="ja-JP" altLang="en-US" smtClean="0"/>
              <a:t>23</a:t>
            </a:fld>
            <a:endParaRPr kumimoji="1" lang="ja-JP" altLang="en-US"/>
          </a:p>
        </p:txBody>
      </p:sp>
      <p:sp>
        <p:nvSpPr>
          <p:cNvPr id="12" name="タイトル 1"/>
          <p:cNvSpPr>
            <a:spLocks noGrp="1"/>
          </p:cNvSpPr>
          <p:nvPr>
            <p:ph type="title"/>
          </p:nvPr>
        </p:nvSpPr>
        <p:spPr>
          <a:xfrm>
            <a:off x="694266" y="365126"/>
            <a:ext cx="10659534" cy="631378"/>
          </a:xfrm>
        </p:spPr>
        <p:txBody>
          <a:bodyPr>
            <a:normAutofit fontScale="90000"/>
          </a:bodyPr>
          <a:lstStyle/>
          <a:p>
            <a:r>
              <a:rPr lang="en-US" altLang="ja-JP" b="1" dirty="0">
                <a:solidFill>
                  <a:srgbClr val="FF0000"/>
                </a:solidFill>
              </a:rPr>
              <a:t>MSY</a:t>
            </a:r>
            <a:r>
              <a:rPr lang="ja-JP" altLang="en-US" dirty="0"/>
              <a:t>とは</a:t>
            </a:r>
            <a:r>
              <a:rPr lang="en-US" altLang="ja-JP" dirty="0"/>
              <a:t>?</a:t>
            </a:r>
            <a:endParaRPr kumimoji="1" lang="ja-JP" altLang="en-US" dirty="0"/>
          </a:p>
        </p:txBody>
      </p:sp>
    </p:spTree>
    <p:extLst>
      <p:ext uri="{BB962C8B-B14F-4D97-AF65-F5344CB8AC3E}">
        <p14:creationId xmlns:p14="http://schemas.microsoft.com/office/powerpoint/2010/main" val="1670074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55320" y="365125"/>
            <a:ext cx="10698480" cy="1325563"/>
          </a:xfrm>
        </p:spPr>
        <p:txBody>
          <a:bodyPr>
            <a:normAutofit/>
          </a:bodyPr>
          <a:lstStyle/>
          <a:p>
            <a:r>
              <a:rPr kumimoji="1" lang="ja-JP" altLang="en-US" sz="4000" dirty="0"/>
              <a:t>国連海洋法条約の中の</a:t>
            </a:r>
            <a:r>
              <a:rPr kumimoji="1" lang="en-US" altLang="ja-JP" sz="4000" dirty="0"/>
              <a:t>MSY (article 61) (1994)</a:t>
            </a:r>
            <a:endParaRPr kumimoji="1" lang="ja-JP" altLang="en-US" sz="4000" dirty="0"/>
          </a:p>
        </p:txBody>
      </p:sp>
      <p:sp>
        <p:nvSpPr>
          <p:cNvPr id="3" name="コンテンツ プレースホルダー 2"/>
          <p:cNvSpPr>
            <a:spLocks noGrp="1"/>
          </p:cNvSpPr>
          <p:nvPr>
            <p:ph idx="1"/>
          </p:nvPr>
        </p:nvSpPr>
        <p:spPr>
          <a:xfrm>
            <a:off x="541867" y="1539240"/>
            <a:ext cx="11159065" cy="4477512"/>
          </a:xfrm>
        </p:spPr>
        <p:txBody>
          <a:bodyPr>
            <a:normAutofit/>
          </a:bodyPr>
          <a:lstStyle/>
          <a:p>
            <a:pPr marL="0" indent="0">
              <a:buNone/>
            </a:pPr>
            <a:r>
              <a:rPr lang="en-US" altLang="ja-JP" sz="3200" dirty="0"/>
              <a:t>Conservation of the living resources (</a:t>
            </a:r>
            <a:r>
              <a:rPr lang="ja-JP" altLang="en-US" sz="3200" dirty="0"/>
              <a:t>生物資源の保護</a:t>
            </a:r>
            <a:r>
              <a:rPr lang="en-US" altLang="ja-JP" sz="3200" dirty="0"/>
              <a:t>)</a:t>
            </a:r>
          </a:p>
          <a:p>
            <a:pPr marL="514350" indent="-514350">
              <a:buFont typeface="+mj-lt"/>
              <a:buAutoNum type="arabicPeriod"/>
            </a:pPr>
            <a:r>
              <a:rPr lang="ja-JP" altLang="en-US" sz="3200" dirty="0"/>
              <a:t>自国の</a:t>
            </a:r>
            <a:r>
              <a:rPr lang="en-US" altLang="ja-JP" sz="3200" dirty="0"/>
              <a:t>EEZ</a:t>
            </a:r>
            <a:r>
              <a:rPr lang="ja-JP" altLang="en-US" sz="3200" dirty="0"/>
              <a:t>内の生物資源に対して許容漁獲量を設定する</a:t>
            </a:r>
            <a:endParaRPr lang="en-US" altLang="ja-JP" sz="3200" dirty="0"/>
          </a:p>
          <a:p>
            <a:pPr marL="514350" indent="-514350">
              <a:buFont typeface="+mj-lt"/>
              <a:buAutoNum type="arabicPeriod"/>
            </a:pPr>
            <a:r>
              <a:rPr lang="ja-JP" altLang="en-US" sz="3200" dirty="0"/>
              <a:t>科学的情報にもとづいて、乱獲状態にならないように適切な方法で生物資源を管理する</a:t>
            </a:r>
            <a:endParaRPr lang="en-US" altLang="ja-JP" sz="3200" dirty="0"/>
          </a:p>
          <a:p>
            <a:pPr marL="514350" indent="-514350">
              <a:buFont typeface="+mj-lt"/>
              <a:buAutoNum type="arabicPeriod"/>
            </a:pPr>
            <a:r>
              <a:rPr lang="ja-JP" altLang="en-US" sz="3200" dirty="0"/>
              <a:t>それらの管理方策は、漁獲される種の個体群が</a:t>
            </a:r>
            <a:r>
              <a:rPr lang="en-US" altLang="ja-JP" sz="3200" dirty="0">
                <a:solidFill>
                  <a:srgbClr val="FF0000"/>
                </a:solidFill>
              </a:rPr>
              <a:t>MSY</a:t>
            </a:r>
            <a:r>
              <a:rPr lang="ja-JP" altLang="en-US" sz="3200" dirty="0">
                <a:solidFill>
                  <a:srgbClr val="FF0000"/>
                </a:solidFill>
              </a:rPr>
              <a:t>を達成するようなレベルに資源量を維持する</a:t>
            </a:r>
            <a:r>
              <a:rPr lang="ja-JP" altLang="en-US" sz="3200" dirty="0"/>
              <a:t>ことように設定する。そのときには、さまざまな要因も同時に考慮する．</a:t>
            </a:r>
            <a:endParaRPr lang="en-US" altLang="ja-JP" sz="3200" dirty="0"/>
          </a:p>
        </p:txBody>
      </p:sp>
      <p:sp>
        <p:nvSpPr>
          <p:cNvPr id="4" name="テキスト ボックス 3"/>
          <p:cNvSpPr txBox="1"/>
          <p:nvPr/>
        </p:nvSpPr>
        <p:spPr>
          <a:xfrm>
            <a:off x="2913888" y="6488668"/>
            <a:ext cx="8848897" cy="369332"/>
          </a:xfrm>
          <a:prstGeom prst="rect">
            <a:avLst/>
          </a:prstGeom>
          <a:noFill/>
        </p:spPr>
        <p:txBody>
          <a:bodyPr wrap="none" rtlCol="0">
            <a:spAutoFit/>
          </a:bodyPr>
          <a:lstStyle/>
          <a:p>
            <a:r>
              <a:rPr lang="en-US" altLang="ja-JP" dirty="0"/>
              <a:t>http://www.un.org/depts/los/convention_agreements/texts/unclos/unclos_e.pdf</a:t>
            </a:r>
            <a:endParaRPr kumimoji="1" lang="ja-JP" altLang="en-US" dirty="0"/>
          </a:p>
        </p:txBody>
      </p:sp>
      <p:sp>
        <p:nvSpPr>
          <p:cNvPr id="5" name="スライド番号プレースホルダー 4"/>
          <p:cNvSpPr>
            <a:spLocks noGrp="1"/>
          </p:cNvSpPr>
          <p:nvPr>
            <p:ph type="sldNum" sz="quarter" idx="12"/>
          </p:nvPr>
        </p:nvSpPr>
        <p:spPr/>
        <p:txBody>
          <a:bodyPr/>
          <a:lstStyle/>
          <a:p>
            <a:fld id="{43AD7998-8CEF-466A-B818-BE5C23C59ED8}" type="slidenum">
              <a:rPr kumimoji="1" lang="ja-JP" altLang="en-US" smtClean="0"/>
              <a:t>24</a:t>
            </a:fld>
            <a:endParaRPr kumimoji="1" lang="ja-JP" altLang="en-US"/>
          </a:p>
        </p:txBody>
      </p:sp>
    </p:spTree>
    <p:extLst>
      <p:ext uri="{BB962C8B-B14F-4D97-AF65-F5344CB8AC3E}">
        <p14:creationId xmlns:p14="http://schemas.microsoft.com/office/powerpoint/2010/main" val="3544356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1500" y="365125"/>
            <a:ext cx="10782300" cy="933323"/>
          </a:xfrm>
        </p:spPr>
        <p:txBody>
          <a:bodyPr>
            <a:normAutofit/>
          </a:bodyPr>
          <a:lstStyle/>
          <a:p>
            <a:r>
              <a:rPr lang="ja-JP" altLang="en-US" sz="4000" dirty="0"/>
              <a:t>日本と国連海洋法条約（</a:t>
            </a:r>
            <a:r>
              <a:rPr lang="en-US" altLang="ja-JP" sz="4000" dirty="0"/>
              <a:t>1996</a:t>
            </a:r>
            <a:r>
              <a:rPr lang="ja-JP" altLang="en-US" sz="4000" dirty="0"/>
              <a:t>年批准）</a:t>
            </a:r>
            <a:endParaRPr kumimoji="1" lang="ja-JP" altLang="en-US" sz="4000" dirty="0"/>
          </a:p>
        </p:txBody>
      </p:sp>
      <p:sp>
        <p:nvSpPr>
          <p:cNvPr id="3" name="コンテンツ プレースホルダー 2"/>
          <p:cNvSpPr>
            <a:spLocks noGrp="1"/>
          </p:cNvSpPr>
          <p:nvPr>
            <p:ph idx="1"/>
          </p:nvPr>
        </p:nvSpPr>
        <p:spPr>
          <a:xfrm>
            <a:off x="571500" y="1362456"/>
            <a:ext cx="11209020" cy="4814507"/>
          </a:xfrm>
        </p:spPr>
        <p:txBody>
          <a:bodyPr/>
          <a:lstStyle/>
          <a:p>
            <a:pPr marL="0" indent="0">
              <a:buNone/>
            </a:pPr>
            <a:r>
              <a:rPr lang="ja-JP" altLang="en-US" u="sng" dirty="0"/>
              <a:t>漁獲許容量の設定</a:t>
            </a:r>
            <a:endParaRPr lang="en-US" altLang="ja-JP" u="sng" dirty="0"/>
          </a:p>
          <a:p>
            <a:r>
              <a:rPr lang="en-US" altLang="ja-JP" dirty="0"/>
              <a:t>1997</a:t>
            </a:r>
            <a:r>
              <a:rPr lang="ja-JP" altLang="en-US" dirty="0"/>
              <a:t>年より，マイワシ・マアジ・マサバ・ゴマサバ・スケトウダラ・ズワイガニ・スルメイカ（</a:t>
            </a:r>
            <a:r>
              <a:rPr lang="en-US" altLang="ja-JP" dirty="0"/>
              <a:t>1998~</a:t>
            </a:r>
            <a:r>
              <a:rPr lang="ja-JP" altLang="en-US" dirty="0"/>
              <a:t>）に対して</a:t>
            </a:r>
            <a:r>
              <a:rPr lang="en-US" altLang="ja-JP" dirty="0"/>
              <a:t>Total Allowable Catch (TAC)</a:t>
            </a:r>
            <a:r>
              <a:rPr lang="ja-JP" altLang="en-US" dirty="0"/>
              <a:t>を設定</a:t>
            </a:r>
            <a:endParaRPr lang="en-US" altLang="ja-JP" dirty="0"/>
          </a:p>
          <a:p>
            <a:pPr marL="0" indent="0">
              <a:buNone/>
            </a:pPr>
            <a:r>
              <a:rPr lang="ja-JP" altLang="en-US" u="sng" dirty="0"/>
              <a:t>乱獲状態にならないように管理・</a:t>
            </a:r>
            <a:r>
              <a:rPr lang="en-US" altLang="ja-JP" u="sng" dirty="0"/>
              <a:t>MSY</a:t>
            </a:r>
            <a:r>
              <a:rPr lang="ja-JP" altLang="en-US" u="sng" dirty="0"/>
              <a:t>を達成する資源量を維持</a:t>
            </a:r>
            <a:endParaRPr kumimoji="1" lang="ja-JP" altLang="en-US" dirty="0"/>
          </a:p>
        </p:txBody>
      </p:sp>
      <p:sp>
        <p:nvSpPr>
          <p:cNvPr id="4" name="正方形/長方形 3"/>
          <p:cNvSpPr/>
          <p:nvPr/>
        </p:nvSpPr>
        <p:spPr>
          <a:xfrm>
            <a:off x="773430" y="3769709"/>
            <a:ext cx="10805160" cy="23019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solidFill>
                  <a:srgbClr val="FF0000"/>
                </a:solidFill>
              </a:rPr>
              <a:t>ABC</a:t>
            </a:r>
            <a:r>
              <a:rPr lang="ja-JP" altLang="en-US" sz="2400" dirty="0">
                <a:solidFill>
                  <a:srgbClr val="FF0000"/>
                </a:solidFill>
              </a:rPr>
              <a:t>算定ルール</a:t>
            </a:r>
            <a:endParaRPr lang="en-US" altLang="ja-JP" sz="2400" dirty="0">
              <a:solidFill>
                <a:srgbClr val="FF0000"/>
              </a:solidFill>
            </a:endParaRPr>
          </a:p>
          <a:p>
            <a:pPr algn="ctr"/>
            <a:r>
              <a:rPr lang="en-US" altLang="ja-JP" sz="2400" dirty="0"/>
              <a:t>MSY </a:t>
            </a:r>
            <a:r>
              <a:rPr lang="ja-JP" altLang="en-US" sz="2400" dirty="0"/>
              <a:t>は理念的には「その資源にとっての現状の生物的、非生物的環境条 件のもとで持続的に達成できる最大の漁獲量」と解釈されるが、現時点における科学的知見等の実態からすると、</a:t>
            </a:r>
            <a:r>
              <a:rPr lang="en-US" altLang="ja-JP" sz="2400" dirty="0">
                <a:solidFill>
                  <a:srgbClr val="FF0000"/>
                </a:solidFill>
              </a:rPr>
              <a:t>MSY</a:t>
            </a:r>
            <a:r>
              <a:rPr lang="ja-JP" altLang="en-US" sz="2400" dirty="0">
                <a:solidFill>
                  <a:srgbClr val="FF0000"/>
                </a:solidFill>
              </a:rPr>
              <a:t>を「適切と考えられる管理規則による資源管理を継続することで得られる漁獲量」ととらえるのが実際的</a:t>
            </a:r>
            <a:r>
              <a:rPr lang="ja-JP" altLang="en-US" sz="2400" dirty="0"/>
              <a:t>であり、ここではその管理規則となる「</a:t>
            </a:r>
            <a:r>
              <a:rPr lang="en-US" altLang="ja-JP" sz="2400" dirty="0"/>
              <a:t>ABC </a:t>
            </a:r>
            <a:r>
              <a:rPr lang="ja-JP" altLang="en-US" sz="2400" dirty="0"/>
              <a:t>算定のための基本規則」を提案する。</a:t>
            </a:r>
            <a:endParaRPr lang="en-US" altLang="ja-JP" sz="2400" dirty="0"/>
          </a:p>
        </p:txBody>
      </p:sp>
      <p:sp>
        <p:nvSpPr>
          <p:cNvPr id="5" name="テキスト ボックス 4"/>
          <p:cNvSpPr txBox="1"/>
          <p:nvPr/>
        </p:nvSpPr>
        <p:spPr>
          <a:xfrm>
            <a:off x="1867779" y="6154294"/>
            <a:ext cx="8653331" cy="578882"/>
          </a:xfrm>
          <a:prstGeom prst="round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ja-JP" altLang="en-US" sz="2800" b="1" dirty="0">
                <a:solidFill>
                  <a:schemeClr val="bg1"/>
                </a:solidFill>
              </a:rPr>
              <a:t>→ </a:t>
            </a:r>
            <a:r>
              <a:rPr lang="en-US" altLang="ja-JP" sz="2800" b="1" dirty="0">
                <a:solidFill>
                  <a:schemeClr val="bg1"/>
                </a:solidFill>
              </a:rPr>
              <a:t>MSY</a:t>
            </a:r>
            <a:r>
              <a:rPr lang="ja-JP" altLang="en-US" sz="2800" b="1" dirty="0">
                <a:solidFill>
                  <a:schemeClr val="bg1"/>
                </a:solidFill>
              </a:rPr>
              <a:t>に関しては，なんかあいまいな表現に</a:t>
            </a:r>
            <a:r>
              <a:rPr lang="ja-JP" altLang="en-US" sz="2800" b="1" dirty="0" err="1">
                <a:solidFill>
                  <a:schemeClr val="bg1"/>
                </a:solidFill>
              </a:rPr>
              <a:t>．．．</a:t>
            </a:r>
            <a:endParaRPr kumimoji="1" lang="ja-JP" altLang="en-US" sz="2800" b="1" dirty="0">
              <a:solidFill>
                <a:schemeClr val="bg1"/>
              </a:solidFill>
            </a:endParaRPr>
          </a:p>
        </p:txBody>
      </p:sp>
      <p:sp>
        <p:nvSpPr>
          <p:cNvPr id="6" name="スライド番号プレースホルダー 5"/>
          <p:cNvSpPr>
            <a:spLocks noGrp="1"/>
          </p:cNvSpPr>
          <p:nvPr>
            <p:ph type="sldNum" sz="quarter" idx="12"/>
          </p:nvPr>
        </p:nvSpPr>
        <p:spPr/>
        <p:txBody>
          <a:bodyPr/>
          <a:lstStyle/>
          <a:p>
            <a:fld id="{95DD199F-BA6E-4739-B39E-76EC4CE104BB}" type="slidenum">
              <a:rPr kumimoji="1" lang="ja-JP" altLang="en-US" smtClean="0"/>
              <a:t>25</a:t>
            </a:fld>
            <a:endParaRPr kumimoji="1" lang="ja-JP" altLang="en-US"/>
          </a:p>
        </p:txBody>
      </p:sp>
    </p:spTree>
    <p:extLst>
      <p:ext uri="{BB962C8B-B14F-4D97-AF65-F5344CB8AC3E}">
        <p14:creationId xmlns:p14="http://schemas.microsoft.com/office/powerpoint/2010/main" val="290596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7680" y="365125"/>
            <a:ext cx="10866120" cy="869315"/>
          </a:xfrm>
        </p:spPr>
        <p:txBody>
          <a:bodyPr/>
          <a:lstStyle/>
          <a:p>
            <a:r>
              <a:rPr lang="ja-JP" altLang="en-US" dirty="0"/>
              <a:t>古典的</a:t>
            </a:r>
            <a:r>
              <a:rPr kumimoji="1" lang="en-US" altLang="ja-JP" dirty="0"/>
              <a:t>MSY</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14375597"/>
              </p:ext>
            </p:extLst>
          </p:nvPr>
        </p:nvGraphicFramePr>
        <p:xfrm>
          <a:off x="289561" y="1307026"/>
          <a:ext cx="11498579" cy="1931036"/>
        </p:xfrm>
        <a:graphic>
          <a:graphicData uri="http://schemas.openxmlformats.org/drawingml/2006/table">
            <a:tbl>
              <a:tblPr firstRow="1" bandRow="1">
                <a:tableStyleId>{5C22544A-7EE6-4342-B048-85BDC9FD1C3A}</a:tableStyleId>
              </a:tblPr>
              <a:tblGrid>
                <a:gridCol w="3972930">
                  <a:extLst>
                    <a:ext uri="{9D8B030D-6E8A-4147-A177-3AD203B41FA5}">
                      <a16:colId xmlns:a16="http://schemas.microsoft.com/office/drawing/2014/main" val="2420301859"/>
                    </a:ext>
                  </a:extLst>
                </a:gridCol>
                <a:gridCol w="7525649">
                  <a:extLst>
                    <a:ext uri="{9D8B030D-6E8A-4147-A177-3AD203B41FA5}">
                      <a16:colId xmlns:a16="http://schemas.microsoft.com/office/drawing/2014/main" val="56884670"/>
                    </a:ext>
                  </a:extLst>
                </a:gridCol>
              </a:tblGrid>
              <a:tr h="654011">
                <a:tc>
                  <a:txBody>
                    <a:bodyPr/>
                    <a:lstStyle/>
                    <a:p>
                      <a:r>
                        <a:rPr kumimoji="1" lang="ja-JP" altLang="en-US" sz="2800" dirty="0"/>
                        <a:t>漁獲方式</a:t>
                      </a:r>
                    </a:p>
                  </a:txBody>
                  <a:tcPr/>
                </a:tc>
                <a:tc>
                  <a:txBody>
                    <a:bodyPr/>
                    <a:lstStyle/>
                    <a:p>
                      <a:r>
                        <a:rPr kumimoji="1" lang="en-US" altLang="ja-JP" sz="2800" dirty="0"/>
                        <a:t>MSY</a:t>
                      </a:r>
                      <a:r>
                        <a:rPr kumimoji="1" lang="ja-JP" altLang="en-US" sz="2800" dirty="0"/>
                        <a:t>（一定漁獲量）でずっと漁獲</a:t>
                      </a:r>
                    </a:p>
                  </a:txBody>
                  <a:tcPr/>
                </a:tc>
                <a:extLst>
                  <a:ext uri="{0D108BD9-81ED-4DB2-BD59-A6C34878D82A}">
                    <a16:rowId xmlns:a16="http://schemas.microsoft.com/office/drawing/2014/main" val="4040350418"/>
                  </a:ext>
                </a:extLst>
              </a:tr>
              <a:tr h="654011">
                <a:tc>
                  <a:txBody>
                    <a:bodyPr/>
                    <a:lstStyle/>
                    <a:p>
                      <a:r>
                        <a:rPr kumimoji="1" lang="en-US" altLang="ja-JP" sz="2800" dirty="0"/>
                        <a:t>MSY</a:t>
                      </a:r>
                      <a:r>
                        <a:rPr kumimoji="1" lang="ja-JP" altLang="en-US" sz="2800" dirty="0"/>
                        <a:t>計算の条件</a:t>
                      </a:r>
                    </a:p>
                  </a:txBody>
                  <a:tcPr/>
                </a:tc>
                <a:tc>
                  <a:txBody>
                    <a:bodyPr/>
                    <a:lstStyle/>
                    <a:p>
                      <a:r>
                        <a:rPr kumimoji="1" lang="ja-JP" altLang="en-US" sz="2800" dirty="0"/>
                        <a:t>平衡状態・加入変動なし</a:t>
                      </a:r>
                    </a:p>
                  </a:txBody>
                  <a:tcPr/>
                </a:tc>
                <a:extLst>
                  <a:ext uri="{0D108BD9-81ED-4DB2-BD59-A6C34878D82A}">
                    <a16:rowId xmlns:a16="http://schemas.microsoft.com/office/drawing/2014/main" val="1524767782"/>
                  </a:ext>
                </a:extLst>
              </a:tr>
              <a:tr h="623014">
                <a:tc>
                  <a:txBody>
                    <a:bodyPr/>
                    <a:lstStyle/>
                    <a:p>
                      <a:r>
                        <a:rPr kumimoji="1" lang="ja-JP" altLang="en-US" sz="2800" dirty="0"/>
                        <a:t>個体群動態モデル</a:t>
                      </a:r>
                    </a:p>
                  </a:txBody>
                  <a:tcPr/>
                </a:tc>
                <a:tc>
                  <a:txBody>
                    <a:bodyPr/>
                    <a:lstStyle/>
                    <a:p>
                      <a:r>
                        <a:rPr kumimoji="1" lang="ja-JP" altLang="en-US" sz="2800" baseline="0" dirty="0"/>
                        <a:t>年齢構成を考慮しないプロダクションモデル</a:t>
                      </a:r>
                      <a:endParaRPr kumimoji="1" lang="ja-JP" altLang="en-US" sz="2800" dirty="0"/>
                    </a:p>
                  </a:txBody>
                  <a:tcPr/>
                </a:tc>
                <a:extLst>
                  <a:ext uri="{0D108BD9-81ED-4DB2-BD59-A6C34878D82A}">
                    <a16:rowId xmlns:a16="http://schemas.microsoft.com/office/drawing/2014/main" val="2250244852"/>
                  </a:ext>
                </a:extLst>
              </a:tr>
            </a:tbl>
          </a:graphicData>
        </a:graphic>
      </p:graphicFrame>
      <p:sp>
        <p:nvSpPr>
          <p:cNvPr id="6" name="テキスト ボックス 5"/>
          <p:cNvSpPr txBox="1"/>
          <p:nvPr/>
        </p:nvSpPr>
        <p:spPr>
          <a:xfrm>
            <a:off x="289561" y="3906015"/>
            <a:ext cx="11498579" cy="2061746"/>
          </a:xfrm>
          <a:prstGeom prst="roundRect">
            <a:avLst>
              <a:gd name="adj" fmla="val 21298"/>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800" dirty="0"/>
              <a:t>データから推定された</a:t>
            </a:r>
            <a:r>
              <a:rPr kumimoji="1" lang="en-US" altLang="ja-JP" sz="2800" dirty="0"/>
              <a:t>MSY</a:t>
            </a:r>
            <a:r>
              <a:rPr kumimoji="1" lang="ja-JP" altLang="en-US" sz="2800" dirty="0"/>
              <a:t>で漁獲しつづけた結果，多くの資源で乱獲状態に．一方で，もともと乱獲状態の資源では</a:t>
            </a:r>
            <a:r>
              <a:rPr kumimoji="1" lang="en-US" altLang="ja-JP" sz="2800" dirty="0"/>
              <a:t>MSY</a:t>
            </a:r>
            <a:r>
              <a:rPr kumimoji="1" lang="ja-JP" altLang="en-US" sz="2800" dirty="0" err="1"/>
              <a:t>まで</a:t>
            </a:r>
            <a:r>
              <a:rPr kumimoji="1" lang="ja-JP" altLang="en-US" sz="2800" dirty="0"/>
              <a:t>漁獲を下げられなかった．　</a:t>
            </a:r>
            <a:endParaRPr kumimoji="1" lang="en-US" altLang="ja-JP" sz="2800" dirty="0"/>
          </a:p>
          <a:p>
            <a:r>
              <a:rPr kumimoji="1" lang="ja-JP" altLang="en-US" sz="2800" dirty="0"/>
              <a:t>→</a:t>
            </a:r>
            <a:r>
              <a:rPr lang="ja-JP" altLang="en-US" sz="2800" dirty="0"/>
              <a:t> </a:t>
            </a:r>
            <a:r>
              <a:rPr lang="en-US" altLang="ja-JP" sz="2800" dirty="0"/>
              <a:t>MSY</a:t>
            </a:r>
            <a:r>
              <a:rPr lang="ja-JP" altLang="en-US" sz="2800" dirty="0" err="1"/>
              <a:t>への</a:t>
            </a:r>
            <a:r>
              <a:rPr lang="ja-JP" altLang="en-US" sz="2800" dirty="0"/>
              <a:t>批判が高まり，一時，</a:t>
            </a:r>
            <a:r>
              <a:rPr lang="en-US" altLang="ja-JP" sz="2800" dirty="0"/>
              <a:t>MSY</a:t>
            </a:r>
            <a:r>
              <a:rPr lang="ja-JP" altLang="en-US" sz="2800" dirty="0"/>
              <a:t>が廃れる</a:t>
            </a:r>
            <a:r>
              <a:rPr lang="en-US" altLang="ja-JP" sz="2800" dirty="0"/>
              <a:t>(Larkin 1997)</a:t>
            </a:r>
            <a:endParaRPr kumimoji="1" lang="ja-JP" altLang="en-US" sz="2800" dirty="0"/>
          </a:p>
        </p:txBody>
      </p:sp>
      <p:sp>
        <p:nvSpPr>
          <p:cNvPr id="8" name="テキスト ボックス 7"/>
          <p:cNvSpPr txBox="1"/>
          <p:nvPr/>
        </p:nvSpPr>
        <p:spPr>
          <a:xfrm>
            <a:off x="3750734" y="6040347"/>
            <a:ext cx="8217314" cy="923330"/>
          </a:xfrm>
          <a:prstGeom prst="rect">
            <a:avLst/>
          </a:prstGeom>
          <a:noFill/>
        </p:spPr>
        <p:txBody>
          <a:bodyPr wrap="none" rtlCol="0">
            <a:spAutoFit/>
          </a:bodyPr>
          <a:lstStyle/>
          <a:p>
            <a:r>
              <a:rPr lang="en-US" altLang="ja-JP" dirty="0"/>
              <a:t>Larkin, P.A. (1977) An epitaph for the concept of maximum sustained yield. </a:t>
            </a:r>
          </a:p>
          <a:p>
            <a:r>
              <a:rPr lang="en-US" altLang="ja-JP" i="1" dirty="0"/>
              <a:t>Transactions of the </a:t>
            </a:r>
            <a:r>
              <a:rPr lang="en-US" altLang="ja-JP" i="1" dirty="0" err="1"/>
              <a:t>american</a:t>
            </a:r>
            <a:r>
              <a:rPr lang="en-US" altLang="ja-JP" i="1" dirty="0"/>
              <a:t> </a:t>
            </a:r>
            <a:r>
              <a:rPr lang="en-US" altLang="ja-JP" i="1" dirty="0" err="1"/>
              <a:t>fisheires</a:t>
            </a:r>
            <a:r>
              <a:rPr lang="en-US" altLang="ja-JP" i="1" dirty="0"/>
              <a:t> society</a:t>
            </a:r>
            <a:r>
              <a:rPr lang="en-US" altLang="ja-JP" dirty="0"/>
              <a:t> </a:t>
            </a:r>
            <a:r>
              <a:rPr lang="en-US" altLang="ja-JP" b="1" dirty="0"/>
              <a:t>106</a:t>
            </a:r>
            <a:r>
              <a:rPr lang="en-US" altLang="ja-JP" dirty="0"/>
              <a:t>, 1–11.</a:t>
            </a:r>
          </a:p>
          <a:p>
            <a:endParaRPr kumimoji="1" lang="ja-JP" altLang="en-US" dirty="0"/>
          </a:p>
        </p:txBody>
      </p:sp>
      <p:sp>
        <p:nvSpPr>
          <p:cNvPr id="5" name="矢印: 下 4"/>
          <p:cNvSpPr/>
          <p:nvPr/>
        </p:nvSpPr>
        <p:spPr>
          <a:xfrm>
            <a:off x="1341883" y="3310648"/>
            <a:ext cx="1524000" cy="690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95DD199F-BA6E-4739-B39E-76EC4CE104BB}" type="slidenum">
              <a:rPr kumimoji="1" lang="ja-JP" altLang="en-US" smtClean="0"/>
              <a:t>26</a:t>
            </a:fld>
            <a:endParaRPr kumimoji="1" lang="ja-JP" altLang="en-US"/>
          </a:p>
        </p:txBody>
      </p:sp>
    </p:spTree>
    <p:extLst>
      <p:ext uri="{BB962C8B-B14F-4D97-AF65-F5344CB8AC3E}">
        <p14:creationId xmlns:p14="http://schemas.microsoft.com/office/powerpoint/2010/main" val="1812531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8" y="585549"/>
            <a:ext cx="9734973" cy="1325563"/>
          </a:xfrm>
        </p:spPr>
        <p:style>
          <a:lnRef idx="2">
            <a:schemeClr val="dk1"/>
          </a:lnRef>
          <a:fillRef idx="1">
            <a:schemeClr val="lt1"/>
          </a:fillRef>
          <a:effectRef idx="0">
            <a:schemeClr val="dk1"/>
          </a:effectRef>
          <a:fontRef idx="minor">
            <a:schemeClr val="dk1"/>
          </a:fontRef>
        </p:style>
        <p:txBody>
          <a:bodyPr>
            <a:normAutofit/>
          </a:bodyPr>
          <a:lstStyle/>
          <a:p>
            <a:r>
              <a:rPr lang="ja-JP" altLang="en-US" sz="3600" dirty="0"/>
              <a:t>古典的な</a:t>
            </a:r>
            <a:r>
              <a:rPr lang="en-US" altLang="ja-JP" sz="3600" dirty="0"/>
              <a:t>MSY</a:t>
            </a:r>
            <a:r>
              <a:rPr lang="ja-JP" altLang="en-US" sz="3600" dirty="0"/>
              <a:t>をもとに漁獲した場合，何がおこるか？</a:t>
            </a:r>
            <a:r>
              <a:rPr lang="en-US" altLang="ja-JP" sz="3600" dirty="0"/>
              <a:t>R</a:t>
            </a:r>
            <a:r>
              <a:rPr lang="ja-JP" altLang="en-US" sz="3600" dirty="0"/>
              <a:t>でシミュレーションしてみる</a:t>
            </a:r>
            <a:endParaRPr kumimoji="1" lang="ja-JP" altLang="en-US" sz="3600" dirty="0"/>
          </a:p>
        </p:txBody>
      </p:sp>
      <p:sp>
        <p:nvSpPr>
          <p:cNvPr id="3" name="コンテンツ プレースホルダー 2"/>
          <p:cNvSpPr>
            <a:spLocks noGrp="1"/>
          </p:cNvSpPr>
          <p:nvPr>
            <p:ph idx="1"/>
          </p:nvPr>
        </p:nvSpPr>
        <p:spPr>
          <a:xfrm>
            <a:off x="594360" y="2328333"/>
            <a:ext cx="10759440" cy="4273434"/>
          </a:xfrm>
        </p:spPr>
        <p:txBody>
          <a:bodyPr>
            <a:noAutofit/>
          </a:bodyPr>
          <a:lstStyle/>
          <a:p>
            <a:r>
              <a:rPr kumimoji="1" lang="ja-JP" altLang="en-US" sz="3200" dirty="0"/>
              <a:t>プロダクションモデルを使った単純な個体群動態のシミュレーションをする</a:t>
            </a:r>
            <a:endParaRPr kumimoji="1" lang="en-US" altLang="ja-JP" sz="3200" dirty="0"/>
          </a:p>
          <a:p>
            <a:r>
              <a:rPr kumimoji="1" lang="en-US" altLang="ja-JP" sz="3200" dirty="0"/>
              <a:t>for</a:t>
            </a:r>
            <a:r>
              <a:rPr kumimoji="1" lang="ja-JP" altLang="en-US" sz="3200" dirty="0"/>
              <a:t>文を使ってランダムな加入変動を繰り返しシミュレーション</a:t>
            </a:r>
            <a:r>
              <a:rPr lang="ja-JP" altLang="en-US" sz="3200" dirty="0"/>
              <a:t>し、絶滅確率を計算する</a:t>
            </a:r>
            <a:endParaRPr kumimoji="1" lang="en-US" altLang="ja-JP" sz="3200" dirty="0"/>
          </a:p>
          <a:p>
            <a:r>
              <a:rPr kumimoji="1" lang="ja-JP" altLang="en-US" sz="3200" dirty="0"/>
              <a:t>条件を変えて結果を比較する</a:t>
            </a:r>
            <a:endParaRPr kumimoji="1" lang="en-US" altLang="ja-JP" sz="3200" dirty="0"/>
          </a:p>
          <a:p>
            <a:pPr lvl="1"/>
            <a:r>
              <a:rPr lang="ja-JP" altLang="en-US" sz="2800" dirty="0"/>
              <a:t>漁獲量・漁獲率、ランダム誤差、漁獲量一定</a:t>
            </a:r>
            <a:r>
              <a:rPr lang="en-US" altLang="ja-JP" sz="2800" dirty="0"/>
              <a:t>or</a:t>
            </a:r>
            <a:r>
              <a:rPr lang="ja-JP" altLang="en-US" sz="2800" dirty="0"/>
              <a:t>漁獲率一定</a:t>
            </a:r>
            <a:r>
              <a:rPr lang="ja-JP" altLang="en-US" sz="2800" dirty="0" err="1"/>
              <a:t>ｄ</a:t>
            </a:r>
            <a:r>
              <a:rPr lang="ja-JP" altLang="en-US" sz="2800" dirty="0"/>
              <a:t>、</a:t>
            </a:r>
            <a:endParaRPr kumimoji="1" lang="ja-JP" altLang="en-US" sz="3200" dirty="0"/>
          </a:p>
        </p:txBody>
      </p:sp>
      <p:pic>
        <p:nvPicPr>
          <p:cNvPr id="4" name="Picture 2" descr="https://www.r-project.org/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6271" y="17517"/>
            <a:ext cx="1905000" cy="1476375"/>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4"/>
          <p:cNvSpPr>
            <a:spLocks noGrp="1"/>
          </p:cNvSpPr>
          <p:nvPr>
            <p:ph type="sldNum" sz="quarter" idx="12"/>
          </p:nvPr>
        </p:nvSpPr>
        <p:spPr/>
        <p:txBody>
          <a:bodyPr/>
          <a:lstStyle/>
          <a:p>
            <a:fld id="{43AD7998-8CEF-466A-B818-BE5C23C59ED8}" type="slidenum">
              <a:rPr kumimoji="1" lang="ja-JP" altLang="en-US" smtClean="0"/>
              <a:t>27</a:t>
            </a:fld>
            <a:endParaRPr kumimoji="1" lang="ja-JP" altLang="en-US"/>
          </a:p>
        </p:txBody>
      </p:sp>
    </p:spTree>
    <p:extLst>
      <p:ext uri="{BB962C8B-B14F-4D97-AF65-F5344CB8AC3E}">
        <p14:creationId xmlns:p14="http://schemas.microsoft.com/office/powerpoint/2010/main" val="4028217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4823" y="204869"/>
            <a:ext cx="10515600" cy="1325563"/>
          </a:xfrm>
        </p:spPr>
        <p:txBody>
          <a:bodyPr>
            <a:normAutofit/>
          </a:bodyPr>
          <a:lstStyle/>
          <a:p>
            <a:r>
              <a:rPr kumimoji="1" lang="ja-JP" altLang="en-US" dirty="0"/>
              <a:t>加入変動なし＆一定量 </a:t>
            </a:r>
            <a:r>
              <a:rPr kumimoji="1" lang="en-US" altLang="ja-JP" dirty="0"/>
              <a:t>(5</a:t>
            </a:r>
            <a:r>
              <a:rPr kumimoji="1" lang="ja-JP" altLang="en-US" dirty="0"/>
              <a:t>トン</a:t>
            </a:r>
            <a:r>
              <a:rPr kumimoji="1" lang="en-US" altLang="ja-JP" dirty="0"/>
              <a:t>) </a:t>
            </a:r>
            <a:r>
              <a:rPr kumimoji="1" lang="ja-JP" altLang="en-US" dirty="0"/>
              <a:t>の漁獲 </a:t>
            </a:r>
          </a:p>
        </p:txBody>
      </p:sp>
      <p:sp>
        <p:nvSpPr>
          <p:cNvPr id="4" name="正方形/長方形 3"/>
          <p:cNvSpPr/>
          <p:nvPr/>
        </p:nvSpPr>
        <p:spPr>
          <a:xfrm>
            <a:off x="952500" y="1690688"/>
            <a:ext cx="10401300" cy="3970318"/>
          </a:xfrm>
          <a:prstGeom prst="rect">
            <a:avLst/>
          </a:prstGeom>
        </p:spPr>
        <p:txBody>
          <a:bodyPr wrap="square">
            <a:spAutoFit/>
          </a:bodyPr>
          <a:lstStyle/>
          <a:p>
            <a:r>
              <a:rPr lang="en-US" altLang="ja-JP" sz="2800" dirty="0"/>
              <a:t>r &lt;- 0.3; K &lt;- 100; </a:t>
            </a:r>
          </a:p>
          <a:p>
            <a:r>
              <a:rPr lang="en-US" altLang="ja-JP" sz="2800" dirty="0"/>
              <a:t>N &lt;- numeric() # </a:t>
            </a:r>
            <a:r>
              <a:rPr lang="ja-JP" altLang="en-US" sz="2800" dirty="0"/>
              <a:t>空のベクトル</a:t>
            </a:r>
            <a:endParaRPr lang="en-US" altLang="ja-JP" sz="2800" dirty="0"/>
          </a:p>
          <a:p>
            <a:endParaRPr lang="en-US" altLang="ja-JP" sz="2800" dirty="0"/>
          </a:p>
          <a:p>
            <a:r>
              <a:rPr lang="en-US" altLang="ja-JP" sz="2800" dirty="0">
                <a:solidFill>
                  <a:srgbClr val="FF0000"/>
                </a:solidFill>
              </a:rPr>
              <a:t>N[1] &lt;- K</a:t>
            </a:r>
            <a:r>
              <a:rPr lang="en-US" altLang="ja-JP" sz="2800" dirty="0"/>
              <a:t> # 1</a:t>
            </a:r>
            <a:r>
              <a:rPr lang="ja-JP" altLang="en-US" sz="2800" dirty="0"/>
              <a:t>年</a:t>
            </a:r>
            <a:r>
              <a:rPr lang="ja-JP" altLang="en-US" sz="2800" dirty="0" err="1"/>
              <a:t>めは</a:t>
            </a:r>
            <a:r>
              <a:rPr lang="en-US" altLang="ja-JP" sz="2800" dirty="0"/>
              <a:t>K(</a:t>
            </a:r>
            <a:r>
              <a:rPr lang="ja-JP" altLang="en-US" sz="2800" dirty="0"/>
              <a:t>環境収容量</a:t>
            </a:r>
            <a:r>
              <a:rPr lang="en-US" altLang="ja-JP" sz="2800" dirty="0"/>
              <a:t>)</a:t>
            </a:r>
            <a:r>
              <a:rPr lang="ja-JP" altLang="en-US" sz="2800" dirty="0"/>
              <a:t>からスタート</a:t>
            </a:r>
            <a:endParaRPr lang="en-US" altLang="ja-JP" sz="2800" dirty="0"/>
          </a:p>
          <a:p>
            <a:r>
              <a:rPr lang="en-US" altLang="ja-JP" sz="2800" dirty="0">
                <a:solidFill>
                  <a:srgbClr val="FF0000"/>
                </a:solidFill>
              </a:rPr>
              <a:t>C &lt;- 5 </a:t>
            </a:r>
            <a:r>
              <a:rPr lang="en-US" altLang="ja-JP" sz="2800" dirty="0"/>
              <a:t># </a:t>
            </a:r>
            <a:r>
              <a:rPr lang="ja-JP" altLang="en-US" sz="2800" dirty="0"/>
              <a:t>毎年</a:t>
            </a:r>
            <a:r>
              <a:rPr lang="en-US" altLang="ja-JP" sz="2800" dirty="0"/>
              <a:t>5</a:t>
            </a:r>
            <a:r>
              <a:rPr lang="ja-JP" altLang="en-US" sz="2800" dirty="0"/>
              <a:t>トン漁獲</a:t>
            </a:r>
            <a:endParaRPr lang="en-US" altLang="ja-JP" sz="2800" dirty="0"/>
          </a:p>
          <a:p>
            <a:endParaRPr lang="en-US" altLang="ja-JP" sz="2800" dirty="0"/>
          </a:p>
          <a:p>
            <a:r>
              <a:rPr lang="en-US" altLang="ja-JP" sz="2800" dirty="0"/>
              <a:t>for(t in 1:49) N[t+1] &lt;- N[t] + r*N[t]*(1-N[t]/K)</a:t>
            </a:r>
            <a:r>
              <a:rPr lang="en-US" altLang="ja-JP" sz="2800" dirty="0">
                <a:solidFill>
                  <a:srgbClr val="FF0000"/>
                </a:solidFill>
              </a:rPr>
              <a:t>-C</a:t>
            </a:r>
          </a:p>
          <a:p>
            <a:pPr lvl="0">
              <a:defRPr/>
            </a:pPr>
            <a:endParaRPr lang="en-US" altLang="ja-JP" sz="2800" dirty="0"/>
          </a:p>
          <a:p>
            <a:pPr lvl="0">
              <a:defRPr/>
            </a:pPr>
            <a:r>
              <a:rPr lang="en-US" altLang="ja-JP" sz="2800" dirty="0"/>
              <a:t>plot(</a:t>
            </a:r>
            <a:r>
              <a:rPr lang="en-US" altLang="ja-JP" sz="2800" dirty="0" err="1"/>
              <a:t>N,xlab</a:t>
            </a:r>
            <a:r>
              <a:rPr lang="en-US" altLang="ja-JP" sz="2800" dirty="0"/>
              <a:t>="Time",</a:t>
            </a:r>
            <a:r>
              <a:rPr lang="en-US" altLang="ja-JP" sz="2800" dirty="0" err="1"/>
              <a:t>ylab</a:t>
            </a:r>
            <a:r>
              <a:rPr lang="en-US" altLang="ja-JP" sz="2800" dirty="0"/>
              <a:t>="N", </a:t>
            </a:r>
            <a:r>
              <a:rPr lang="en-US" altLang="ja-JP" sz="2800" dirty="0" err="1"/>
              <a:t>ylim</a:t>
            </a:r>
            <a:r>
              <a:rPr lang="en-US" altLang="ja-JP" sz="2800" dirty="0"/>
              <a:t>=c(0,max(N)))</a:t>
            </a:r>
            <a:endParaRPr lang="ja-JP" altLang="en-US" sz="2800" dirty="0"/>
          </a:p>
        </p:txBody>
      </p:sp>
      <p:sp>
        <p:nvSpPr>
          <p:cNvPr id="3" name="スライド番号プレースホルダー 2"/>
          <p:cNvSpPr>
            <a:spLocks noGrp="1"/>
          </p:cNvSpPr>
          <p:nvPr>
            <p:ph type="sldNum" sz="quarter" idx="12"/>
          </p:nvPr>
        </p:nvSpPr>
        <p:spPr/>
        <p:txBody>
          <a:bodyPr/>
          <a:lstStyle/>
          <a:p>
            <a:fld id="{95DD199F-BA6E-4739-B39E-76EC4CE104BB}" type="slidenum">
              <a:rPr kumimoji="1" lang="ja-JP" altLang="en-US" smtClean="0"/>
              <a:t>28</a:t>
            </a:fld>
            <a:endParaRPr kumimoji="1" lang="ja-JP" altLang="en-US"/>
          </a:p>
        </p:txBody>
      </p:sp>
    </p:spTree>
    <p:extLst>
      <p:ext uri="{BB962C8B-B14F-4D97-AF65-F5344CB8AC3E}">
        <p14:creationId xmlns:p14="http://schemas.microsoft.com/office/powerpoint/2010/main" val="3038659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2278380" y="1447800"/>
            <a:ext cx="7748990" cy="4729163"/>
          </a:xfrm>
          <a:prstGeom prst="rect">
            <a:avLst/>
          </a:prstGeom>
        </p:spPr>
      </p:pic>
      <p:sp>
        <p:nvSpPr>
          <p:cNvPr id="5" name="スライド番号プレースホルダー 4"/>
          <p:cNvSpPr>
            <a:spLocks noGrp="1"/>
          </p:cNvSpPr>
          <p:nvPr>
            <p:ph type="sldNum" sz="quarter" idx="12"/>
          </p:nvPr>
        </p:nvSpPr>
        <p:spPr/>
        <p:txBody>
          <a:bodyPr/>
          <a:lstStyle/>
          <a:p>
            <a:fld id="{95DD199F-BA6E-4739-B39E-76EC4CE104BB}" type="slidenum">
              <a:rPr kumimoji="1" lang="ja-JP" altLang="en-US" smtClean="0"/>
              <a:t>29</a:t>
            </a:fld>
            <a:endParaRPr kumimoji="1" lang="ja-JP" altLang="en-US"/>
          </a:p>
        </p:txBody>
      </p:sp>
    </p:spTree>
    <p:extLst>
      <p:ext uri="{BB962C8B-B14F-4D97-AF65-F5344CB8AC3E}">
        <p14:creationId xmlns:p14="http://schemas.microsoft.com/office/powerpoint/2010/main" val="347997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u="sng" dirty="0"/>
              <a:t>②</a:t>
            </a:r>
            <a:r>
              <a:rPr lang="en-US" altLang="ja-JP" u="sng" dirty="0"/>
              <a:t>MSY</a:t>
            </a:r>
            <a:r>
              <a:rPr lang="ja-JP" altLang="ja-JP" u="sng" dirty="0"/>
              <a:t>の概念と資源管理</a:t>
            </a:r>
            <a:r>
              <a:rPr lang="ja-JP" altLang="en-US" u="sng" dirty="0"/>
              <a:t>の目的</a:t>
            </a:r>
            <a:endParaRPr kumimoji="1" lang="ja-JP" altLang="en-US" dirty="0"/>
          </a:p>
        </p:txBody>
      </p:sp>
      <p:sp>
        <p:nvSpPr>
          <p:cNvPr id="3" name="コンテンツ プレースホルダー 2"/>
          <p:cNvSpPr>
            <a:spLocks noGrp="1"/>
          </p:cNvSpPr>
          <p:nvPr>
            <p:ph idx="1"/>
          </p:nvPr>
        </p:nvSpPr>
        <p:spPr>
          <a:xfrm>
            <a:off x="838200" y="1825625"/>
            <a:ext cx="11097126" cy="4351338"/>
          </a:xfrm>
        </p:spPr>
        <p:txBody>
          <a:bodyPr>
            <a:normAutofit/>
          </a:bodyPr>
          <a:lstStyle/>
          <a:p>
            <a:endParaRPr lang="en-US" altLang="ja-JP" sz="3600" dirty="0"/>
          </a:p>
          <a:p>
            <a:endParaRPr kumimoji="1" lang="ja-JP" altLang="en-US" sz="3600" dirty="0"/>
          </a:p>
        </p:txBody>
      </p:sp>
      <p:sp>
        <p:nvSpPr>
          <p:cNvPr id="4" name="テキスト ボックス 3"/>
          <p:cNvSpPr txBox="1"/>
          <p:nvPr/>
        </p:nvSpPr>
        <p:spPr>
          <a:xfrm>
            <a:off x="838200" y="1825625"/>
            <a:ext cx="11097126" cy="2062103"/>
          </a:xfrm>
          <a:prstGeom prst="rect">
            <a:avLst/>
          </a:prstGeom>
          <a:noFill/>
        </p:spPr>
        <p:txBody>
          <a:bodyPr wrap="square" rtlCol="0">
            <a:spAutoFit/>
          </a:bodyPr>
          <a:lstStyle/>
          <a:p>
            <a:pPr marL="457200" indent="-457200">
              <a:buFont typeface="Arial" panose="020B0604020202020204" pitchFamily="34" charset="0"/>
              <a:buChar char="•"/>
            </a:pPr>
            <a:r>
              <a:rPr lang="ja-JP" altLang="en-US" sz="3200" dirty="0"/>
              <a:t>個体群動態ってなに</a:t>
            </a:r>
            <a:r>
              <a:rPr lang="en-US" altLang="ja-JP" sz="3200" dirty="0"/>
              <a:t>?</a:t>
            </a:r>
          </a:p>
          <a:p>
            <a:pPr marL="457200" indent="-457200">
              <a:buFont typeface="Arial" panose="020B0604020202020204" pitchFamily="34" charset="0"/>
              <a:buChar char="•"/>
            </a:pPr>
            <a:endParaRPr lang="en-US" altLang="ja-JP" sz="3200" dirty="0"/>
          </a:p>
          <a:p>
            <a:pPr marL="457200" indent="-457200">
              <a:buFont typeface="Arial" panose="020B0604020202020204" pitchFamily="34" charset="0"/>
              <a:buChar char="•"/>
            </a:pPr>
            <a:r>
              <a:rPr lang="ja-JP" altLang="en-US" sz="3200" dirty="0"/>
              <a:t>魚を持続的に，効率的に漁獲する方法：</a:t>
            </a:r>
            <a:r>
              <a:rPr lang="en-US" altLang="ja-JP" sz="3200" dirty="0"/>
              <a:t>MSY</a:t>
            </a:r>
            <a:r>
              <a:rPr lang="ja-JP" altLang="en-US" sz="3200" dirty="0"/>
              <a:t>の今昔</a:t>
            </a:r>
            <a:endParaRPr lang="en-US" altLang="ja-JP" sz="3200" dirty="0"/>
          </a:p>
          <a:p>
            <a:pPr marL="457200" indent="-457200">
              <a:buFont typeface="Arial" panose="020B0604020202020204" pitchFamily="34" charset="0"/>
              <a:buChar char="•"/>
            </a:pPr>
            <a:endParaRPr lang="en-US" altLang="ja-JP" sz="3200" dirty="0"/>
          </a:p>
        </p:txBody>
      </p:sp>
      <p:sp>
        <p:nvSpPr>
          <p:cNvPr id="5" name="スライド番号プレースホルダー 4"/>
          <p:cNvSpPr>
            <a:spLocks noGrp="1"/>
          </p:cNvSpPr>
          <p:nvPr>
            <p:ph type="sldNum" sz="quarter" idx="12"/>
          </p:nvPr>
        </p:nvSpPr>
        <p:spPr/>
        <p:txBody>
          <a:bodyPr/>
          <a:lstStyle/>
          <a:p>
            <a:fld id="{95DD199F-BA6E-4739-B39E-76EC4CE104BB}" type="slidenum">
              <a:rPr kumimoji="1" lang="ja-JP" altLang="en-US" smtClean="0"/>
              <a:t>3</a:t>
            </a:fld>
            <a:endParaRPr kumimoji="1" lang="ja-JP" altLang="en-US"/>
          </a:p>
        </p:txBody>
      </p:sp>
    </p:spTree>
    <p:extLst>
      <p:ext uri="{BB962C8B-B14F-4D97-AF65-F5344CB8AC3E}">
        <p14:creationId xmlns:p14="http://schemas.microsoft.com/office/powerpoint/2010/main" val="929783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952500" y="1690688"/>
            <a:ext cx="10401300" cy="3970318"/>
          </a:xfrm>
          <a:prstGeom prst="rect">
            <a:avLst/>
          </a:prstGeom>
        </p:spPr>
        <p:txBody>
          <a:bodyPr wrap="square">
            <a:spAutoFit/>
          </a:bodyPr>
          <a:lstStyle/>
          <a:p>
            <a:r>
              <a:rPr lang="en-US" altLang="ja-JP" sz="2800" dirty="0"/>
              <a:t>r &lt;- 0.3; K &lt;- 100; </a:t>
            </a:r>
          </a:p>
          <a:p>
            <a:r>
              <a:rPr lang="en-US" altLang="ja-JP" sz="2800" dirty="0"/>
              <a:t>N2 &lt;- numeric() # </a:t>
            </a:r>
            <a:r>
              <a:rPr lang="ja-JP" altLang="en-US" sz="2800" dirty="0"/>
              <a:t>空のベクトル</a:t>
            </a:r>
            <a:endParaRPr lang="en-US" altLang="ja-JP" sz="2800" dirty="0"/>
          </a:p>
          <a:p>
            <a:endParaRPr lang="en-US" altLang="ja-JP" sz="2800" dirty="0"/>
          </a:p>
          <a:p>
            <a:r>
              <a:rPr lang="en-US" altLang="ja-JP" sz="2800" dirty="0"/>
              <a:t>N2[1] &lt;- K # 1</a:t>
            </a:r>
            <a:r>
              <a:rPr lang="ja-JP" altLang="en-US" sz="2800" dirty="0"/>
              <a:t>年</a:t>
            </a:r>
            <a:r>
              <a:rPr lang="ja-JP" altLang="en-US" sz="2800" dirty="0" err="1"/>
              <a:t>めは</a:t>
            </a:r>
            <a:r>
              <a:rPr lang="en-US" altLang="ja-JP" sz="2800" dirty="0"/>
              <a:t>K(</a:t>
            </a:r>
            <a:r>
              <a:rPr lang="ja-JP" altLang="en-US" sz="2800" dirty="0"/>
              <a:t>環境収容量</a:t>
            </a:r>
            <a:r>
              <a:rPr lang="en-US" altLang="ja-JP" sz="2800" dirty="0"/>
              <a:t>)</a:t>
            </a:r>
            <a:r>
              <a:rPr lang="ja-JP" altLang="en-US" sz="2800" dirty="0"/>
              <a:t>からスタート</a:t>
            </a:r>
            <a:endParaRPr lang="en-US" altLang="ja-JP" sz="2800" dirty="0"/>
          </a:p>
          <a:p>
            <a:r>
              <a:rPr lang="en-US" altLang="ja-JP" sz="2800" dirty="0">
                <a:solidFill>
                  <a:srgbClr val="FF0000"/>
                </a:solidFill>
              </a:rPr>
              <a:t>C &lt;- 7.5 </a:t>
            </a:r>
            <a:r>
              <a:rPr lang="en-US" altLang="ja-JP" sz="2800" dirty="0"/>
              <a:t># </a:t>
            </a:r>
            <a:r>
              <a:rPr lang="ja-JP" altLang="en-US" sz="2800" dirty="0"/>
              <a:t>毎年</a:t>
            </a:r>
            <a:r>
              <a:rPr lang="en-US" altLang="ja-JP" sz="2800" dirty="0"/>
              <a:t>7.5</a:t>
            </a:r>
            <a:r>
              <a:rPr lang="ja-JP" altLang="en-US" sz="2800" dirty="0"/>
              <a:t>トン漁獲</a:t>
            </a:r>
            <a:endParaRPr lang="en-US" altLang="ja-JP" sz="2800" dirty="0"/>
          </a:p>
          <a:p>
            <a:endParaRPr lang="en-US" altLang="ja-JP" sz="2800" dirty="0"/>
          </a:p>
          <a:p>
            <a:r>
              <a:rPr lang="en-US" altLang="ja-JP" sz="2800" dirty="0"/>
              <a:t>for(t in 1:49) N2[t+1] &lt;- N2[t] + r*N2[t]*(1-N2[t]/K)</a:t>
            </a:r>
            <a:r>
              <a:rPr lang="en-US" altLang="ja-JP" sz="2800" dirty="0">
                <a:solidFill>
                  <a:srgbClr val="FF0000"/>
                </a:solidFill>
              </a:rPr>
              <a:t>-C</a:t>
            </a:r>
          </a:p>
          <a:p>
            <a:pPr lvl="0">
              <a:defRPr/>
            </a:pPr>
            <a:endParaRPr lang="en-US" altLang="ja-JP" sz="2800" dirty="0"/>
          </a:p>
          <a:p>
            <a:pPr lvl="0">
              <a:defRPr/>
            </a:pPr>
            <a:r>
              <a:rPr lang="en-US" altLang="ja-JP" sz="2800" dirty="0"/>
              <a:t>points(N2,col=2, </a:t>
            </a:r>
            <a:r>
              <a:rPr lang="en-US" altLang="ja-JP" sz="2800" dirty="0" err="1"/>
              <a:t>pch</a:t>
            </a:r>
            <a:r>
              <a:rPr lang="en-US" altLang="ja-JP" sz="2800" dirty="0"/>
              <a:t>=2)</a:t>
            </a:r>
            <a:endParaRPr lang="ja-JP" altLang="en-US" sz="2800" dirty="0"/>
          </a:p>
        </p:txBody>
      </p:sp>
      <p:sp>
        <p:nvSpPr>
          <p:cNvPr id="5" name="タイトル 1"/>
          <p:cNvSpPr txBox="1">
            <a:spLocks/>
          </p:cNvSpPr>
          <p:nvPr/>
        </p:nvSpPr>
        <p:spPr>
          <a:xfrm>
            <a:off x="500406" y="187587"/>
            <a:ext cx="108533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漁獲量を</a:t>
            </a:r>
            <a:r>
              <a:rPr lang="en-US" altLang="ja-JP" dirty="0">
                <a:solidFill>
                  <a:srgbClr val="FF0000"/>
                </a:solidFill>
              </a:rPr>
              <a:t>5</a:t>
            </a:r>
            <a:r>
              <a:rPr lang="ja-JP" altLang="en-US" dirty="0">
                <a:solidFill>
                  <a:srgbClr val="FF0000"/>
                </a:solidFill>
              </a:rPr>
              <a:t>トンか</a:t>
            </a:r>
            <a:r>
              <a:rPr lang="ja-JP" altLang="en-US" dirty="0"/>
              <a:t>ら</a:t>
            </a:r>
            <a:r>
              <a:rPr lang="en-US" altLang="ja-JP" dirty="0">
                <a:solidFill>
                  <a:srgbClr val="FF0000"/>
                </a:solidFill>
              </a:rPr>
              <a:t>7.5</a:t>
            </a:r>
            <a:r>
              <a:rPr lang="ja-JP" altLang="en-US" dirty="0">
                <a:solidFill>
                  <a:srgbClr val="FF0000"/>
                </a:solidFill>
              </a:rPr>
              <a:t>トン</a:t>
            </a:r>
            <a:r>
              <a:rPr lang="en-US" altLang="ja-JP" dirty="0">
                <a:solidFill>
                  <a:srgbClr val="FF0000"/>
                </a:solidFill>
              </a:rPr>
              <a:t>(MSY)</a:t>
            </a:r>
            <a:r>
              <a:rPr lang="ja-JP" altLang="en-US" dirty="0"/>
              <a:t>に増やす </a:t>
            </a:r>
          </a:p>
        </p:txBody>
      </p:sp>
      <p:sp>
        <p:nvSpPr>
          <p:cNvPr id="2" name="スライド番号プレースホルダー 1"/>
          <p:cNvSpPr>
            <a:spLocks noGrp="1"/>
          </p:cNvSpPr>
          <p:nvPr>
            <p:ph type="sldNum" sz="quarter" idx="12"/>
          </p:nvPr>
        </p:nvSpPr>
        <p:spPr/>
        <p:txBody>
          <a:bodyPr/>
          <a:lstStyle/>
          <a:p>
            <a:fld id="{95DD199F-BA6E-4739-B39E-76EC4CE104BB}" type="slidenum">
              <a:rPr kumimoji="1" lang="ja-JP" altLang="en-US" smtClean="0"/>
              <a:t>30</a:t>
            </a:fld>
            <a:endParaRPr kumimoji="1" lang="ja-JP" altLang="en-US"/>
          </a:p>
        </p:txBody>
      </p:sp>
    </p:spTree>
    <p:extLst>
      <p:ext uri="{BB962C8B-B14F-4D97-AF65-F5344CB8AC3E}">
        <p14:creationId xmlns:p14="http://schemas.microsoft.com/office/powerpoint/2010/main" val="4246692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789747" y="1242717"/>
            <a:ext cx="8352473" cy="4902813"/>
          </a:xfrm>
          <a:prstGeom prst="rect">
            <a:avLst/>
          </a:prstGeom>
        </p:spPr>
      </p:pic>
      <p:sp>
        <p:nvSpPr>
          <p:cNvPr id="5" name="テキスト ボックス 4"/>
          <p:cNvSpPr txBox="1"/>
          <p:nvPr/>
        </p:nvSpPr>
        <p:spPr>
          <a:xfrm>
            <a:off x="7399020" y="3415558"/>
            <a:ext cx="1885453" cy="369332"/>
          </a:xfrm>
          <a:prstGeom prst="rect">
            <a:avLst/>
          </a:prstGeom>
          <a:noFill/>
        </p:spPr>
        <p:txBody>
          <a:bodyPr wrap="none" rtlCol="0">
            <a:spAutoFit/>
          </a:bodyPr>
          <a:lstStyle/>
          <a:p>
            <a:r>
              <a:rPr kumimoji="1" lang="ja-JP" altLang="en-US" dirty="0"/>
              <a:t>毎年</a:t>
            </a:r>
            <a:r>
              <a:rPr kumimoji="1" lang="en-US" altLang="ja-JP" dirty="0"/>
              <a:t>7.5</a:t>
            </a:r>
            <a:r>
              <a:rPr kumimoji="1" lang="ja-JP" altLang="en-US" dirty="0"/>
              <a:t>トン漁獲</a:t>
            </a:r>
          </a:p>
        </p:txBody>
      </p:sp>
      <p:sp>
        <p:nvSpPr>
          <p:cNvPr id="6" name="テキスト ボックス 5"/>
          <p:cNvSpPr txBox="1"/>
          <p:nvPr/>
        </p:nvSpPr>
        <p:spPr>
          <a:xfrm>
            <a:off x="7597140" y="2493352"/>
            <a:ext cx="1697901" cy="369332"/>
          </a:xfrm>
          <a:prstGeom prst="rect">
            <a:avLst/>
          </a:prstGeom>
          <a:noFill/>
        </p:spPr>
        <p:txBody>
          <a:bodyPr wrap="none" rtlCol="0">
            <a:spAutoFit/>
          </a:bodyPr>
          <a:lstStyle/>
          <a:p>
            <a:r>
              <a:rPr kumimoji="1" lang="ja-JP" altLang="en-US" dirty="0"/>
              <a:t>毎年</a:t>
            </a:r>
            <a:r>
              <a:rPr kumimoji="1" lang="en-US" altLang="ja-JP" dirty="0"/>
              <a:t>5</a:t>
            </a:r>
            <a:r>
              <a:rPr kumimoji="1" lang="ja-JP" altLang="en-US" dirty="0"/>
              <a:t>トン漁獲</a:t>
            </a:r>
          </a:p>
        </p:txBody>
      </p:sp>
      <p:sp>
        <p:nvSpPr>
          <p:cNvPr id="2" name="スライド番号プレースホルダー 1"/>
          <p:cNvSpPr>
            <a:spLocks noGrp="1"/>
          </p:cNvSpPr>
          <p:nvPr>
            <p:ph type="sldNum" sz="quarter" idx="12"/>
          </p:nvPr>
        </p:nvSpPr>
        <p:spPr/>
        <p:txBody>
          <a:bodyPr/>
          <a:lstStyle/>
          <a:p>
            <a:fld id="{95DD199F-BA6E-4739-B39E-76EC4CE104BB}" type="slidenum">
              <a:rPr kumimoji="1" lang="ja-JP" altLang="en-US" smtClean="0"/>
              <a:t>31</a:t>
            </a:fld>
            <a:endParaRPr kumimoji="1" lang="ja-JP" altLang="en-US"/>
          </a:p>
        </p:txBody>
      </p:sp>
    </p:spTree>
    <p:extLst>
      <p:ext uri="{BB962C8B-B14F-4D97-AF65-F5344CB8AC3E}">
        <p14:creationId xmlns:p14="http://schemas.microsoft.com/office/powerpoint/2010/main" val="278695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952500" y="1690688"/>
            <a:ext cx="10401300" cy="3970318"/>
          </a:xfrm>
          <a:prstGeom prst="rect">
            <a:avLst/>
          </a:prstGeom>
        </p:spPr>
        <p:txBody>
          <a:bodyPr wrap="square">
            <a:spAutoFit/>
          </a:bodyPr>
          <a:lstStyle/>
          <a:p>
            <a:r>
              <a:rPr lang="en-US" altLang="ja-JP" sz="2800" dirty="0"/>
              <a:t>r &lt;- 0.3; K &lt;- 100; </a:t>
            </a:r>
          </a:p>
          <a:p>
            <a:r>
              <a:rPr lang="en-US" altLang="ja-JP" sz="2800" dirty="0"/>
              <a:t>N3 &lt;- numeric() # </a:t>
            </a:r>
            <a:r>
              <a:rPr lang="ja-JP" altLang="en-US" sz="2800" dirty="0"/>
              <a:t>空のベクトル</a:t>
            </a:r>
            <a:endParaRPr lang="en-US" altLang="ja-JP" sz="2800" dirty="0"/>
          </a:p>
          <a:p>
            <a:endParaRPr lang="en-US" altLang="ja-JP" sz="2800" dirty="0"/>
          </a:p>
          <a:p>
            <a:r>
              <a:rPr lang="en-US" altLang="ja-JP" sz="2800" dirty="0"/>
              <a:t>N3[1] &lt;- K # 1</a:t>
            </a:r>
            <a:r>
              <a:rPr lang="ja-JP" altLang="en-US" sz="2800" dirty="0"/>
              <a:t>年</a:t>
            </a:r>
            <a:r>
              <a:rPr lang="ja-JP" altLang="en-US" sz="2800" dirty="0" err="1"/>
              <a:t>めは</a:t>
            </a:r>
            <a:r>
              <a:rPr lang="en-US" altLang="ja-JP" sz="2800" dirty="0"/>
              <a:t>K(</a:t>
            </a:r>
            <a:r>
              <a:rPr lang="ja-JP" altLang="en-US" sz="2800" dirty="0"/>
              <a:t>環境収容量</a:t>
            </a:r>
            <a:r>
              <a:rPr lang="en-US" altLang="ja-JP" sz="2800" dirty="0"/>
              <a:t>)</a:t>
            </a:r>
            <a:r>
              <a:rPr lang="ja-JP" altLang="en-US" sz="2800" dirty="0"/>
              <a:t>からスタート</a:t>
            </a:r>
            <a:endParaRPr lang="en-US" altLang="ja-JP" sz="2800" dirty="0"/>
          </a:p>
          <a:p>
            <a:r>
              <a:rPr lang="en-US" altLang="ja-JP" sz="2800" dirty="0">
                <a:solidFill>
                  <a:srgbClr val="FF0000"/>
                </a:solidFill>
              </a:rPr>
              <a:t>C &lt;- 9 </a:t>
            </a:r>
            <a:r>
              <a:rPr lang="en-US" altLang="ja-JP" sz="2800" dirty="0"/>
              <a:t># </a:t>
            </a:r>
            <a:r>
              <a:rPr lang="ja-JP" altLang="en-US" sz="2800" dirty="0"/>
              <a:t>毎年</a:t>
            </a:r>
            <a:r>
              <a:rPr lang="en-US" altLang="ja-JP" sz="2800" dirty="0"/>
              <a:t>9</a:t>
            </a:r>
            <a:r>
              <a:rPr lang="ja-JP" altLang="en-US" sz="2800" dirty="0"/>
              <a:t>トン漁獲</a:t>
            </a:r>
            <a:endParaRPr lang="en-US" altLang="ja-JP" sz="2800" dirty="0"/>
          </a:p>
          <a:p>
            <a:endParaRPr lang="en-US" altLang="ja-JP" sz="2800" dirty="0"/>
          </a:p>
          <a:p>
            <a:r>
              <a:rPr lang="en-US" altLang="ja-JP" sz="2800" dirty="0"/>
              <a:t>for(t in 1:49) N3[t+1] &lt;- N3[t] + r*N3[t]*(1-N3[t]/K)</a:t>
            </a:r>
            <a:r>
              <a:rPr lang="en-US" altLang="ja-JP" sz="2800" dirty="0">
                <a:solidFill>
                  <a:srgbClr val="FF0000"/>
                </a:solidFill>
              </a:rPr>
              <a:t>-C</a:t>
            </a:r>
          </a:p>
          <a:p>
            <a:pPr lvl="0">
              <a:defRPr/>
            </a:pPr>
            <a:endParaRPr lang="en-US" altLang="ja-JP" sz="2800" dirty="0"/>
          </a:p>
          <a:p>
            <a:pPr lvl="0">
              <a:defRPr/>
            </a:pPr>
            <a:r>
              <a:rPr lang="en-US" altLang="ja-JP" sz="2800" dirty="0"/>
              <a:t>points(N3,col=3,pch=3)</a:t>
            </a:r>
            <a:endParaRPr lang="ja-JP" altLang="en-US" sz="2800" dirty="0"/>
          </a:p>
        </p:txBody>
      </p:sp>
      <p:sp>
        <p:nvSpPr>
          <p:cNvPr id="5" name="タイトル 1"/>
          <p:cNvSpPr txBox="1">
            <a:spLocks/>
          </p:cNvSpPr>
          <p:nvPr/>
        </p:nvSpPr>
        <p:spPr>
          <a:xfrm>
            <a:off x="500406" y="1875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さらに</a:t>
            </a:r>
            <a:r>
              <a:rPr lang="en-US" altLang="ja-JP" dirty="0">
                <a:solidFill>
                  <a:srgbClr val="FF0000"/>
                </a:solidFill>
              </a:rPr>
              <a:t>9</a:t>
            </a:r>
            <a:r>
              <a:rPr lang="ja-JP" altLang="en-US" dirty="0">
                <a:solidFill>
                  <a:srgbClr val="FF0000"/>
                </a:solidFill>
              </a:rPr>
              <a:t>トンまで</a:t>
            </a:r>
            <a:r>
              <a:rPr lang="ja-JP" altLang="en-US" dirty="0"/>
              <a:t>増やす </a:t>
            </a:r>
          </a:p>
        </p:txBody>
      </p:sp>
      <p:sp>
        <p:nvSpPr>
          <p:cNvPr id="2" name="スライド番号プレースホルダー 1"/>
          <p:cNvSpPr>
            <a:spLocks noGrp="1"/>
          </p:cNvSpPr>
          <p:nvPr>
            <p:ph type="sldNum" sz="quarter" idx="12"/>
          </p:nvPr>
        </p:nvSpPr>
        <p:spPr/>
        <p:txBody>
          <a:bodyPr/>
          <a:lstStyle/>
          <a:p>
            <a:fld id="{95DD199F-BA6E-4739-B39E-76EC4CE104BB}" type="slidenum">
              <a:rPr kumimoji="1" lang="ja-JP" altLang="en-US" smtClean="0"/>
              <a:t>32</a:t>
            </a:fld>
            <a:endParaRPr kumimoji="1" lang="ja-JP" altLang="en-US"/>
          </a:p>
        </p:txBody>
      </p:sp>
    </p:spTree>
    <p:extLst>
      <p:ext uri="{BB962C8B-B14F-4D97-AF65-F5344CB8AC3E}">
        <p14:creationId xmlns:p14="http://schemas.microsoft.com/office/powerpoint/2010/main" val="2111874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コンテンツ プレースホルダー 3"/>
          <p:cNvPicPr>
            <a:picLocks noGrp="1" noChangeAspect="1"/>
          </p:cNvPicPr>
          <p:nvPr>
            <p:ph idx="1"/>
          </p:nvPr>
        </p:nvPicPr>
        <p:blipFill>
          <a:blip r:embed="rId2"/>
          <a:stretch>
            <a:fillRect/>
          </a:stretch>
        </p:blipFill>
        <p:spPr>
          <a:xfrm>
            <a:off x="1995487" y="1232755"/>
            <a:ext cx="7994333" cy="4692589"/>
          </a:xfrm>
          <a:prstGeom prst="rect">
            <a:avLst/>
          </a:prstGeom>
        </p:spPr>
      </p:pic>
      <p:sp>
        <p:nvSpPr>
          <p:cNvPr id="5" name="テキスト ボックス 4"/>
          <p:cNvSpPr txBox="1"/>
          <p:nvPr/>
        </p:nvSpPr>
        <p:spPr>
          <a:xfrm>
            <a:off x="7246620" y="3295858"/>
            <a:ext cx="1885453" cy="369332"/>
          </a:xfrm>
          <a:prstGeom prst="rect">
            <a:avLst/>
          </a:prstGeom>
          <a:noFill/>
        </p:spPr>
        <p:txBody>
          <a:bodyPr wrap="none" rtlCol="0">
            <a:spAutoFit/>
          </a:bodyPr>
          <a:lstStyle/>
          <a:p>
            <a:r>
              <a:rPr kumimoji="1" lang="ja-JP" altLang="en-US" dirty="0"/>
              <a:t>毎年</a:t>
            </a:r>
            <a:r>
              <a:rPr kumimoji="1" lang="en-US" altLang="ja-JP" dirty="0"/>
              <a:t>7.5</a:t>
            </a:r>
            <a:r>
              <a:rPr kumimoji="1" lang="ja-JP" altLang="en-US" dirty="0"/>
              <a:t>トン漁獲</a:t>
            </a:r>
          </a:p>
        </p:txBody>
      </p:sp>
      <p:sp>
        <p:nvSpPr>
          <p:cNvPr id="6" name="テキスト ボックス 5"/>
          <p:cNvSpPr txBox="1"/>
          <p:nvPr/>
        </p:nvSpPr>
        <p:spPr>
          <a:xfrm>
            <a:off x="7444740" y="2373652"/>
            <a:ext cx="1697901" cy="369332"/>
          </a:xfrm>
          <a:prstGeom prst="rect">
            <a:avLst/>
          </a:prstGeom>
          <a:noFill/>
        </p:spPr>
        <p:txBody>
          <a:bodyPr wrap="none" rtlCol="0">
            <a:spAutoFit/>
          </a:bodyPr>
          <a:lstStyle/>
          <a:p>
            <a:r>
              <a:rPr kumimoji="1" lang="ja-JP" altLang="en-US" dirty="0"/>
              <a:t>毎年</a:t>
            </a:r>
            <a:r>
              <a:rPr kumimoji="1" lang="en-US" altLang="ja-JP" dirty="0"/>
              <a:t>5</a:t>
            </a:r>
            <a:r>
              <a:rPr kumimoji="1" lang="ja-JP" altLang="en-US" dirty="0"/>
              <a:t>トン漁獲</a:t>
            </a:r>
          </a:p>
        </p:txBody>
      </p:sp>
      <p:sp>
        <p:nvSpPr>
          <p:cNvPr id="7" name="テキスト ボックス 6"/>
          <p:cNvSpPr txBox="1"/>
          <p:nvPr/>
        </p:nvSpPr>
        <p:spPr>
          <a:xfrm>
            <a:off x="4914900" y="4073098"/>
            <a:ext cx="1697901" cy="369332"/>
          </a:xfrm>
          <a:prstGeom prst="rect">
            <a:avLst/>
          </a:prstGeom>
          <a:noFill/>
        </p:spPr>
        <p:txBody>
          <a:bodyPr wrap="none" rtlCol="0">
            <a:spAutoFit/>
          </a:bodyPr>
          <a:lstStyle/>
          <a:p>
            <a:r>
              <a:rPr kumimoji="1" lang="ja-JP" altLang="en-US" dirty="0"/>
              <a:t>毎年</a:t>
            </a:r>
            <a:r>
              <a:rPr kumimoji="1" lang="en-US" altLang="ja-JP" dirty="0"/>
              <a:t>9</a:t>
            </a:r>
            <a:r>
              <a:rPr kumimoji="1" lang="ja-JP" altLang="en-US" dirty="0"/>
              <a:t>トン漁獲</a:t>
            </a:r>
          </a:p>
        </p:txBody>
      </p:sp>
      <p:sp>
        <p:nvSpPr>
          <p:cNvPr id="3" name="スライド番号プレースホルダー 2"/>
          <p:cNvSpPr>
            <a:spLocks noGrp="1"/>
          </p:cNvSpPr>
          <p:nvPr>
            <p:ph type="sldNum" sz="quarter" idx="12"/>
          </p:nvPr>
        </p:nvSpPr>
        <p:spPr/>
        <p:txBody>
          <a:bodyPr/>
          <a:lstStyle/>
          <a:p>
            <a:fld id="{95DD199F-BA6E-4739-B39E-76EC4CE104BB}" type="slidenum">
              <a:rPr kumimoji="1" lang="ja-JP" altLang="en-US" smtClean="0"/>
              <a:t>33</a:t>
            </a:fld>
            <a:endParaRPr kumimoji="1" lang="ja-JP" altLang="en-US"/>
          </a:p>
        </p:txBody>
      </p:sp>
    </p:spTree>
    <p:extLst>
      <p:ext uri="{BB962C8B-B14F-4D97-AF65-F5344CB8AC3E}">
        <p14:creationId xmlns:p14="http://schemas.microsoft.com/office/powerpoint/2010/main" val="3138536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srcRect t="14470" r="3268"/>
          <a:stretch/>
        </p:blipFill>
        <p:spPr>
          <a:xfrm>
            <a:off x="1553118" y="1112520"/>
            <a:ext cx="7348537" cy="4021471"/>
          </a:xfrm>
          <a:prstGeom prst="rect">
            <a:avLst/>
          </a:prstGeom>
        </p:spPr>
      </p:pic>
      <p:cxnSp>
        <p:nvCxnSpPr>
          <p:cNvPr id="6" name="直線矢印コネクタ 5"/>
          <p:cNvCxnSpPr>
            <a:stCxn id="10" idx="6"/>
          </p:cNvCxnSpPr>
          <p:nvPr/>
        </p:nvCxnSpPr>
        <p:spPr>
          <a:xfrm flipV="1">
            <a:off x="7853017" y="2382455"/>
            <a:ext cx="1952187" cy="233762"/>
          </a:xfrm>
          <a:prstGeom prst="straightConnector1">
            <a:avLst/>
          </a:prstGeom>
          <a:ln w="38100">
            <a:solidFill>
              <a:srgbClr val="FF0000"/>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7" name="テキスト ボックス 6"/>
          <p:cNvSpPr txBox="1"/>
          <p:nvPr/>
        </p:nvSpPr>
        <p:spPr>
          <a:xfrm>
            <a:off x="9401344" y="1871915"/>
            <a:ext cx="2407920" cy="1323439"/>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000" dirty="0"/>
              <a:t>年間の漁獲量が</a:t>
            </a:r>
            <a:r>
              <a:rPr lang="en-US" altLang="ja-JP" sz="2000" dirty="0"/>
              <a:t>8</a:t>
            </a:r>
            <a:r>
              <a:rPr lang="ja-JP" altLang="en-US" sz="2000" dirty="0"/>
              <a:t>トン以上になると，やがて資源量はゼロになる</a:t>
            </a:r>
            <a:endParaRPr kumimoji="1" lang="ja-JP" altLang="en-US" sz="2000" dirty="0"/>
          </a:p>
        </p:txBody>
      </p:sp>
      <p:sp>
        <p:nvSpPr>
          <p:cNvPr id="9" name="テキスト ボックス 8"/>
          <p:cNvSpPr txBox="1"/>
          <p:nvPr/>
        </p:nvSpPr>
        <p:spPr>
          <a:xfrm>
            <a:off x="519993" y="4976344"/>
            <a:ext cx="10984374" cy="1323439"/>
          </a:xfrm>
          <a:prstGeom prst="rect">
            <a:avLst/>
          </a:prstGeom>
          <a:noFill/>
        </p:spPr>
        <p:txBody>
          <a:bodyPr wrap="square" rtlCol="0">
            <a:spAutoFit/>
          </a:bodyPr>
          <a:lstStyle/>
          <a:p>
            <a:pPr marL="457200" indent="-457200">
              <a:buFont typeface="Arial" panose="020B0604020202020204" pitchFamily="34" charset="0"/>
              <a:buChar char="•"/>
            </a:pPr>
            <a:r>
              <a:rPr lang="en-US" altLang="ja-JP" sz="2400" dirty="0"/>
              <a:t>MSY</a:t>
            </a:r>
            <a:r>
              <a:rPr lang="ja-JP" altLang="en-US" sz="2400" dirty="0"/>
              <a:t>までは持続的に漁獲できるが，少しでも越すと資源量はやがてゼロに</a:t>
            </a:r>
            <a:endParaRPr lang="en-US" altLang="ja-JP" sz="2400" dirty="0"/>
          </a:p>
          <a:p>
            <a:r>
              <a:rPr kumimoji="1" lang="en-US" altLang="ja-JP" sz="2800" dirty="0">
                <a:sym typeface="Wingdings" panose="05000000000000000000" pitchFamily="2" charset="2"/>
              </a:rPr>
              <a:t>   </a:t>
            </a:r>
            <a:r>
              <a:rPr kumimoji="1" lang="en-US" altLang="ja-JP" sz="2800" dirty="0">
                <a:solidFill>
                  <a:srgbClr val="FF0000"/>
                </a:solidFill>
                <a:sym typeface="Wingdings" panose="05000000000000000000" pitchFamily="2" charset="2"/>
              </a:rPr>
              <a:t>MSY</a:t>
            </a:r>
            <a:r>
              <a:rPr kumimoji="1" lang="ja-JP" altLang="en-US" sz="2800" dirty="0">
                <a:sym typeface="Wingdings" panose="05000000000000000000" pitchFamily="2" charset="2"/>
              </a:rPr>
              <a:t>は持続的に漁獲できる</a:t>
            </a:r>
            <a:r>
              <a:rPr kumimoji="1" lang="ja-JP" altLang="en-US" sz="2800" dirty="0">
                <a:solidFill>
                  <a:srgbClr val="FF0000"/>
                </a:solidFill>
                <a:sym typeface="Wingdings" panose="05000000000000000000" pitchFamily="2" charset="2"/>
              </a:rPr>
              <a:t>最大の漁獲量</a:t>
            </a:r>
            <a:r>
              <a:rPr kumimoji="1" lang="ja-JP" altLang="en-US" sz="2800" dirty="0">
                <a:sym typeface="Wingdings" panose="05000000000000000000" pitchFamily="2" charset="2"/>
              </a:rPr>
              <a:t>ではあるが，</a:t>
            </a:r>
            <a:r>
              <a:rPr kumimoji="1" lang="en-US" altLang="ja-JP" sz="2800" dirty="0">
                <a:sym typeface="Wingdings" panose="05000000000000000000" pitchFamily="2" charset="2"/>
              </a:rPr>
              <a:t>		</a:t>
            </a:r>
            <a:r>
              <a:rPr kumimoji="1" lang="ja-JP" altLang="en-US" sz="2800" dirty="0">
                <a:sym typeface="Wingdings" panose="05000000000000000000" pitchFamily="2" charset="2"/>
              </a:rPr>
              <a:t>それを超えると絶滅してしまう</a:t>
            </a:r>
            <a:r>
              <a:rPr kumimoji="1" lang="ja-JP" altLang="en-US" sz="2800" dirty="0">
                <a:solidFill>
                  <a:srgbClr val="FF0000"/>
                </a:solidFill>
                <a:sym typeface="Wingdings" panose="05000000000000000000" pitchFamily="2" charset="2"/>
              </a:rPr>
              <a:t>「絶滅への閾値」</a:t>
            </a:r>
            <a:r>
              <a:rPr kumimoji="1" lang="ja-JP" altLang="en-US" sz="2800" dirty="0">
                <a:sym typeface="Wingdings" panose="05000000000000000000" pitchFamily="2" charset="2"/>
              </a:rPr>
              <a:t>でもある</a:t>
            </a:r>
            <a:endParaRPr kumimoji="1" lang="ja-JP" altLang="en-US" sz="2800" dirty="0"/>
          </a:p>
        </p:txBody>
      </p:sp>
      <p:sp>
        <p:nvSpPr>
          <p:cNvPr id="10" name="楕円 9"/>
          <p:cNvSpPr/>
          <p:nvPr/>
        </p:nvSpPr>
        <p:spPr>
          <a:xfrm rot="20320607">
            <a:off x="4937778" y="2766026"/>
            <a:ext cx="3018558" cy="79801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21632" y="286975"/>
            <a:ext cx="10515600" cy="747395"/>
          </a:xfrm>
        </p:spPr>
        <p:txBody>
          <a:bodyPr>
            <a:normAutofit/>
          </a:bodyPr>
          <a:lstStyle/>
          <a:p>
            <a:r>
              <a:rPr lang="ja-JP" altLang="en-US" sz="4000" dirty="0"/>
              <a:t>漁獲量を</a:t>
            </a:r>
            <a:r>
              <a:rPr lang="en-US" altLang="ja-JP" sz="4000" dirty="0"/>
              <a:t>1</a:t>
            </a:r>
            <a:r>
              <a:rPr lang="ja-JP" altLang="en-US" sz="4000" dirty="0"/>
              <a:t>から</a:t>
            </a:r>
            <a:r>
              <a:rPr lang="en-US" altLang="ja-JP" sz="4000" dirty="0"/>
              <a:t>10</a:t>
            </a:r>
            <a:r>
              <a:rPr lang="ja-JP" altLang="en-US" sz="4000" dirty="0" err="1"/>
              <a:t>まで</a:t>
            </a:r>
            <a:r>
              <a:rPr lang="ja-JP" altLang="en-US" sz="4000" dirty="0"/>
              <a:t>段階的に増やした場合</a:t>
            </a:r>
            <a:endParaRPr kumimoji="1" lang="ja-JP" altLang="en-US" sz="4000" dirty="0"/>
          </a:p>
        </p:txBody>
      </p:sp>
      <p:sp>
        <p:nvSpPr>
          <p:cNvPr id="3" name="スライド番号プレースホルダー 2"/>
          <p:cNvSpPr>
            <a:spLocks noGrp="1"/>
          </p:cNvSpPr>
          <p:nvPr>
            <p:ph type="sldNum" sz="quarter" idx="12"/>
          </p:nvPr>
        </p:nvSpPr>
        <p:spPr/>
        <p:txBody>
          <a:bodyPr/>
          <a:lstStyle/>
          <a:p>
            <a:fld id="{95DD199F-BA6E-4739-B39E-76EC4CE104BB}" type="slidenum">
              <a:rPr kumimoji="1" lang="ja-JP" altLang="en-US" smtClean="0"/>
              <a:t>34</a:t>
            </a:fld>
            <a:endParaRPr kumimoji="1" lang="ja-JP" altLang="en-US"/>
          </a:p>
        </p:txBody>
      </p:sp>
    </p:spTree>
    <p:extLst>
      <p:ext uri="{BB962C8B-B14F-4D97-AF65-F5344CB8AC3E}">
        <p14:creationId xmlns:p14="http://schemas.microsoft.com/office/powerpoint/2010/main" val="3130626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92879" y="365125"/>
            <a:ext cx="10760921" cy="1006475"/>
          </a:xfrm>
        </p:spPr>
        <p:txBody>
          <a:bodyPr/>
          <a:lstStyle/>
          <a:p>
            <a:r>
              <a:rPr lang="ja-JP" altLang="en-US" dirty="0"/>
              <a:t>では，毎年の漁獲</a:t>
            </a:r>
            <a:r>
              <a:rPr lang="en-US" altLang="ja-JP" dirty="0"/>
              <a:t>&lt;MSY</a:t>
            </a:r>
            <a:r>
              <a:rPr lang="ja-JP" altLang="en-US" dirty="0"/>
              <a:t>とすれば安全か？</a:t>
            </a:r>
            <a:endParaRPr kumimoji="1" lang="ja-JP" altLang="en-US" dirty="0"/>
          </a:p>
        </p:txBody>
      </p:sp>
      <p:sp>
        <p:nvSpPr>
          <p:cNvPr id="3" name="コンテンツ プレースホルダー 2"/>
          <p:cNvSpPr>
            <a:spLocks noGrp="1"/>
          </p:cNvSpPr>
          <p:nvPr>
            <p:ph idx="1"/>
          </p:nvPr>
        </p:nvSpPr>
        <p:spPr>
          <a:xfrm>
            <a:off x="1094874" y="1562100"/>
            <a:ext cx="10258926" cy="4661162"/>
          </a:xfrm>
        </p:spPr>
        <p:txBody>
          <a:bodyPr>
            <a:normAutofit/>
          </a:bodyPr>
          <a:lstStyle/>
          <a:p>
            <a:r>
              <a:rPr kumimoji="1" lang="en-US" altLang="ja-JP" sz="3600" dirty="0"/>
              <a:t>MSY</a:t>
            </a:r>
            <a:r>
              <a:rPr kumimoji="1" lang="ja-JP" altLang="en-US" sz="3600" dirty="0"/>
              <a:t>の推定値は本当に正しい？</a:t>
            </a:r>
            <a:endParaRPr kumimoji="1" lang="en-US" altLang="ja-JP" sz="3600" dirty="0"/>
          </a:p>
          <a:p>
            <a:pPr lvl="1"/>
            <a:r>
              <a:rPr kumimoji="1" lang="ja-JP" altLang="en-US" sz="3200" dirty="0">
                <a:solidFill>
                  <a:srgbClr val="FF0000"/>
                </a:solidFill>
              </a:rPr>
              <a:t>ほんのすこしでも過大推定していたら絶滅</a:t>
            </a:r>
            <a:endParaRPr kumimoji="1" lang="en-US" altLang="ja-JP" sz="3200" dirty="0">
              <a:solidFill>
                <a:srgbClr val="FF0000"/>
              </a:solidFill>
            </a:endParaRPr>
          </a:p>
          <a:p>
            <a:endParaRPr lang="en-US" altLang="ja-JP" sz="3600" dirty="0"/>
          </a:p>
          <a:p>
            <a:r>
              <a:rPr lang="ja-JP" altLang="en-US" sz="3600" dirty="0"/>
              <a:t>環境の影響による</a:t>
            </a:r>
            <a:r>
              <a:rPr kumimoji="1" lang="ja-JP" altLang="en-US" sz="3600" dirty="0"/>
              <a:t>加入変動</a:t>
            </a:r>
            <a:endParaRPr kumimoji="1" lang="en-US" altLang="ja-JP" sz="3600" dirty="0"/>
          </a:p>
          <a:p>
            <a:pPr lvl="1"/>
            <a:r>
              <a:rPr kumimoji="1" lang="ja-JP" altLang="en-US" sz="3200" dirty="0">
                <a:solidFill>
                  <a:srgbClr val="FF0000"/>
                </a:solidFill>
              </a:rPr>
              <a:t>たまたま環境が悪くて，加入量が少ない年もある</a:t>
            </a:r>
          </a:p>
        </p:txBody>
      </p:sp>
      <p:sp>
        <p:nvSpPr>
          <p:cNvPr id="4" name="スライド番号プレースホルダー 3"/>
          <p:cNvSpPr>
            <a:spLocks noGrp="1"/>
          </p:cNvSpPr>
          <p:nvPr>
            <p:ph type="sldNum" sz="quarter" idx="12"/>
          </p:nvPr>
        </p:nvSpPr>
        <p:spPr/>
        <p:txBody>
          <a:bodyPr/>
          <a:lstStyle/>
          <a:p>
            <a:fld id="{95DD199F-BA6E-4739-B39E-76EC4CE104BB}" type="slidenum">
              <a:rPr kumimoji="1" lang="ja-JP" altLang="en-US" smtClean="0"/>
              <a:t>35</a:t>
            </a:fld>
            <a:endParaRPr kumimoji="1" lang="ja-JP" altLang="en-US"/>
          </a:p>
        </p:txBody>
      </p:sp>
    </p:spTree>
    <p:extLst>
      <p:ext uri="{BB962C8B-B14F-4D97-AF65-F5344CB8AC3E}">
        <p14:creationId xmlns:p14="http://schemas.microsoft.com/office/powerpoint/2010/main" val="6386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610802" y="660322"/>
            <a:ext cx="8401050" cy="4886325"/>
          </a:xfrm>
          <a:prstGeom prst="rect">
            <a:avLst/>
          </a:prstGeom>
        </p:spPr>
      </p:pic>
      <p:sp>
        <p:nvSpPr>
          <p:cNvPr id="5" name="タイトル 1"/>
          <p:cNvSpPr txBox="1">
            <a:spLocks/>
          </p:cNvSpPr>
          <p:nvPr/>
        </p:nvSpPr>
        <p:spPr>
          <a:xfrm>
            <a:off x="420250" y="301865"/>
            <a:ext cx="11399520" cy="716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ランダムな加入変動を導入（</a:t>
            </a:r>
            <a:r>
              <a:rPr lang="en-US" altLang="ja-JP" dirty="0"/>
              <a:t>CV=0.2</a:t>
            </a:r>
            <a:r>
              <a:rPr lang="ja-JP" altLang="en-US" dirty="0"/>
              <a:t>）</a:t>
            </a:r>
          </a:p>
        </p:txBody>
      </p:sp>
      <p:sp>
        <p:nvSpPr>
          <p:cNvPr id="7" name="楕円 6"/>
          <p:cNvSpPr/>
          <p:nvPr/>
        </p:nvSpPr>
        <p:spPr>
          <a:xfrm rot="20320607">
            <a:off x="7682741" y="3879487"/>
            <a:ext cx="613439" cy="48195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7" idx="4"/>
          </p:cNvCxnSpPr>
          <p:nvPr/>
        </p:nvCxnSpPr>
        <p:spPr>
          <a:xfrm>
            <a:off x="8077087" y="4344945"/>
            <a:ext cx="773615" cy="1201702"/>
          </a:xfrm>
          <a:prstGeom prst="straightConnector1">
            <a:avLst/>
          </a:prstGeom>
          <a:ln w="38100">
            <a:solidFill>
              <a:srgbClr val="FF0000"/>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0" name="テキスト ボックス 9"/>
          <p:cNvSpPr txBox="1"/>
          <p:nvPr/>
        </p:nvSpPr>
        <p:spPr>
          <a:xfrm>
            <a:off x="7408641" y="5243384"/>
            <a:ext cx="3624543" cy="1200329"/>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dirty="0"/>
              <a:t>毎年</a:t>
            </a:r>
            <a:r>
              <a:rPr lang="en-US" altLang="ja-JP" sz="2400" dirty="0"/>
              <a:t>5</a:t>
            </a:r>
            <a:r>
              <a:rPr lang="ja-JP" altLang="en-US" sz="2400" dirty="0"/>
              <a:t>トン（</a:t>
            </a:r>
            <a:r>
              <a:rPr lang="en-US" altLang="ja-JP" sz="2400" dirty="0"/>
              <a:t>&lt;7.5</a:t>
            </a:r>
            <a:r>
              <a:rPr lang="ja-JP" altLang="en-US" sz="2400" dirty="0"/>
              <a:t>）の漁獲量でも，絶滅することがある</a:t>
            </a:r>
            <a:endParaRPr kumimoji="1" lang="ja-JP" altLang="en-US" sz="2400" dirty="0"/>
          </a:p>
        </p:txBody>
      </p:sp>
      <p:sp>
        <p:nvSpPr>
          <p:cNvPr id="2" name="スライド番号プレースホルダー 1"/>
          <p:cNvSpPr>
            <a:spLocks noGrp="1"/>
          </p:cNvSpPr>
          <p:nvPr>
            <p:ph type="sldNum" sz="quarter" idx="12"/>
          </p:nvPr>
        </p:nvSpPr>
        <p:spPr/>
        <p:txBody>
          <a:bodyPr/>
          <a:lstStyle/>
          <a:p>
            <a:fld id="{95DD199F-BA6E-4739-B39E-76EC4CE104BB}" type="slidenum">
              <a:rPr kumimoji="1" lang="ja-JP" altLang="en-US" smtClean="0"/>
              <a:t>36</a:t>
            </a:fld>
            <a:endParaRPr kumimoji="1" lang="ja-JP" altLang="en-US"/>
          </a:p>
        </p:txBody>
      </p:sp>
    </p:spTree>
    <p:extLst>
      <p:ext uri="{BB962C8B-B14F-4D97-AF65-F5344CB8AC3E}">
        <p14:creationId xmlns:p14="http://schemas.microsoft.com/office/powerpoint/2010/main" val="1552487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126435" y="855424"/>
            <a:ext cx="9794585" cy="5696850"/>
          </a:xfrm>
          <a:prstGeom prst="rect">
            <a:avLst/>
          </a:prstGeom>
        </p:spPr>
      </p:pic>
      <p:sp>
        <p:nvSpPr>
          <p:cNvPr id="2" name="タイトル 1"/>
          <p:cNvSpPr>
            <a:spLocks noGrp="1"/>
          </p:cNvSpPr>
          <p:nvPr>
            <p:ph type="title"/>
          </p:nvPr>
        </p:nvSpPr>
        <p:spPr>
          <a:xfrm>
            <a:off x="838200" y="365126"/>
            <a:ext cx="10515600" cy="980596"/>
          </a:xfrm>
        </p:spPr>
        <p:txBody>
          <a:bodyPr/>
          <a:lstStyle/>
          <a:p>
            <a:r>
              <a:rPr kumimoji="1" lang="en-US" altLang="ja-JP" dirty="0"/>
              <a:t>50</a:t>
            </a:r>
            <a:r>
              <a:rPr kumimoji="1" lang="ja-JP" altLang="en-US" dirty="0"/>
              <a:t>年後の絶滅確率と漁獲量</a:t>
            </a:r>
          </a:p>
        </p:txBody>
      </p:sp>
      <p:grpSp>
        <p:nvGrpSpPr>
          <p:cNvPr id="10" name="グループ化 9"/>
          <p:cNvGrpSpPr/>
          <p:nvPr/>
        </p:nvGrpSpPr>
        <p:grpSpPr>
          <a:xfrm>
            <a:off x="4082443" y="1274164"/>
            <a:ext cx="2587329" cy="3273361"/>
            <a:chOff x="3436399" y="949765"/>
            <a:chExt cx="2587329" cy="3999308"/>
          </a:xfrm>
        </p:grpSpPr>
        <p:cxnSp>
          <p:nvCxnSpPr>
            <p:cNvPr id="8" name="直線矢印コネクタ 7"/>
            <p:cNvCxnSpPr/>
            <p:nvPr/>
          </p:nvCxnSpPr>
          <p:spPr>
            <a:xfrm flipH="1" flipV="1">
              <a:off x="6023113" y="2538158"/>
              <a:ext cx="615" cy="2410915"/>
            </a:xfrm>
            <a:prstGeom prst="straightConnector1">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436399" y="949765"/>
              <a:ext cx="2443212" cy="1372922"/>
            </a:xfrm>
            <a:prstGeom prst="roundRect">
              <a:avLst/>
            </a:prstGeom>
            <a:solidFill>
              <a:schemeClr val="bg1"/>
            </a:solidFill>
            <a:ln>
              <a:solidFill>
                <a:schemeClr val="bg1">
                  <a:lumMod val="65000"/>
                </a:schemeClr>
              </a:solidFill>
            </a:ln>
          </p:spPr>
          <p:txBody>
            <a:bodyPr wrap="square" rtlCol="0">
              <a:spAutoFit/>
            </a:bodyPr>
            <a:lstStyle/>
            <a:p>
              <a:r>
                <a:rPr kumimoji="1" lang="ja-JP" altLang="en-US" sz="2000" dirty="0"/>
                <a:t>加入変動が大きいほど，絶滅確率は大きくなる</a:t>
              </a:r>
            </a:p>
          </p:txBody>
        </p:sp>
      </p:grpSp>
      <p:sp>
        <p:nvSpPr>
          <p:cNvPr id="14" name="テキスト ボックス 13"/>
          <p:cNvSpPr txBox="1"/>
          <p:nvPr/>
        </p:nvSpPr>
        <p:spPr>
          <a:xfrm>
            <a:off x="7617247" y="4362859"/>
            <a:ext cx="861133" cy="461665"/>
          </a:xfrm>
          <a:prstGeom prst="rect">
            <a:avLst/>
          </a:prstGeom>
          <a:solidFill>
            <a:schemeClr val="bg1"/>
          </a:solidFill>
          <a:ln>
            <a:solidFill>
              <a:srgbClr val="FF0000"/>
            </a:solidFill>
          </a:ln>
        </p:spPr>
        <p:txBody>
          <a:bodyPr wrap="none" rtlCol="0">
            <a:spAutoFit/>
          </a:bodyPr>
          <a:lstStyle/>
          <a:p>
            <a:r>
              <a:rPr kumimoji="1" lang="en-US" altLang="ja-JP" sz="2400" dirty="0">
                <a:solidFill>
                  <a:srgbClr val="FF0000"/>
                </a:solidFill>
              </a:rPr>
              <a:t>MSY</a:t>
            </a:r>
            <a:endParaRPr kumimoji="1" lang="ja-JP" altLang="en-US" sz="2400" dirty="0">
              <a:solidFill>
                <a:srgbClr val="FF0000"/>
              </a:solidFill>
            </a:endParaRPr>
          </a:p>
        </p:txBody>
      </p:sp>
      <p:sp>
        <p:nvSpPr>
          <p:cNvPr id="4" name="スライド番号プレースホルダー 3"/>
          <p:cNvSpPr>
            <a:spLocks noGrp="1"/>
          </p:cNvSpPr>
          <p:nvPr>
            <p:ph type="sldNum" sz="quarter" idx="12"/>
          </p:nvPr>
        </p:nvSpPr>
        <p:spPr/>
        <p:txBody>
          <a:bodyPr/>
          <a:lstStyle/>
          <a:p>
            <a:fld id="{95DD199F-BA6E-4739-B39E-76EC4CE104BB}" type="slidenum">
              <a:rPr kumimoji="1" lang="ja-JP" altLang="en-US" smtClean="0"/>
              <a:t>37</a:t>
            </a:fld>
            <a:endParaRPr kumimoji="1" lang="ja-JP" altLang="en-US"/>
          </a:p>
        </p:txBody>
      </p:sp>
    </p:spTree>
    <p:extLst>
      <p:ext uri="{BB962C8B-B14F-4D97-AF65-F5344CB8AC3E}">
        <p14:creationId xmlns:p14="http://schemas.microsoft.com/office/powerpoint/2010/main" val="241369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p:cNvSpPr/>
          <p:nvPr/>
        </p:nvSpPr>
        <p:spPr>
          <a:xfrm>
            <a:off x="977900" y="4292600"/>
            <a:ext cx="10934700" cy="22987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592879" y="365125"/>
            <a:ext cx="10760921" cy="1006475"/>
          </a:xfrm>
        </p:spPr>
        <p:txBody>
          <a:bodyPr/>
          <a:lstStyle/>
          <a:p>
            <a:r>
              <a:rPr lang="ja-JP" altLang="en-US" dirty="0"/>
              <a:t>では，毎年の漁獲</a:t>
            </a:r>
            <a:r>
              <a:rPr lang="en-US" altLang="ja-JP" dirty="0"/>
              <a:t>&lt;MSY</a:t>
            </a:r>
            <a:r>
              <a:rPr lang="ja-JP" altLang="en-US" dirty="0"/>
              <a:t>とすれば安全か？</a:t>
            </a:r>
            <a:endParaRPr kumimoji="1" lang="ja-JP" altLang="en-US" dirty="0"/>
          </a:p>
        </p:txBody>
      </p:sp>
      <p:sp>
        <p:nvSpPr>
          <p:cNvPr id="3" name="コンテンツ プレースホルダー 2"/>
          <p:cNvSpPr>
            <a:spLocks noGrp="1"/>
          </p:cNvSpPr>
          <p:nvPr>
            <p:ph idx="1"/>
          </p:nvPr>
        </p:nvSpPr>
        <p:spPr>
          <a:xfrm>
            <a:off x="838200" y="4533900"/>
            <a:ext cx="10840278" cy="1689362"/>
          </a:xfrm>
        </p:spPr>
        <p:txBody>
          <a:bodyPr>
            <a:normAutofit/>
          </a:bodyPr>
          <a:lstStyle/>
          <a:p>
            <a:pPr marL="457200" lvl="1" indent="0">
              <a:buNone/>
            </a:pPr>
            <a:r>
              <a:rPr lang="en-US" altLang="ja-JP" sz="3200" dirty="0"/>
              <a:t>MSY</a:t>
            </a:r>
            <a:r>
              <a:rPr lang="ja-JP" altLang="en-US" sz="3200" dirty="0"/>
              <a:t>推定が正しいとしても，加入変動があれば</a:t>
            </a:r>
            <a:endParaRPr lang="en-US" altLang="ja-JP" sz="3200" dirty="0"/>
          </a:p>
          <a:p>
            <a:pPr marL="457200" lvl="1" indent="0">
              <a:buNone/>
            </a:pPr>
            <a:r>
              <a:rPr lang="ja-JP" altLang="en-US" sz="3200" dirty="0"/>
              <a:t>毎年漁獲量＜</a:t>
            </a:r>
            <a:r>
              <a:rPr lang="en-US" altLang="ja-JP" sz="3200" dirty="0"/>
              <a:t>MSY</a:t>
            </a:r>
            <a:r>
              <a:rPr lang="ja-JP" altLang="en-US" sz="3200" dirty="0"/>
              <a:t>としても</a:t>
            </a:r>
            <a:r>
              <a:rPr lang="en-US" altLang="ja-JP" sz="3200" dirty="0"/>
              <a:t>(</a:t>
            </a:r>
            <a:r>
              <a:rPr lang="ja-JP" altLang="en-US" sz="3200" dirty="0"/>
              <a:t>かなり高い確率で</a:t>
            </a:r>
            <a:r>
              <a:rPr lang="en-US" altLang="ja-JP" sz="3200" dirty="0"/>
              <a:t>)</a:t>
            </a:r>
            <a:r>
              <a:rPr lang="ja-JP" altLang="en-US" sz="3200" dirty="0"/>
              <a:t>絶滅する</a:t>
            </a:r>
            <a:endParaRPr lang="en-US" altLang="ja-JP" sz="3200" dirty="0"/>
          </a:p>
        </p:txBody>
      </p:sp>
      <p:sp>
        <p:nvSpPr>
          <p:cNvPr id="5" name="四角形: 角を丸くする 4"/>
          <p:cNvSpPr/>
          <p:nvPr/>
        </p:nvSpPr>
        <p:spPr>
          <a:xfrm>
            <a:off x="2515624" y="5666701"/>
            <a:ext cx="9162854" cy="801278"/>
          </a:xfrm>
          <a:prstGeom prst="roundRect">
            <a:avLst/>
          </a:prstGeom>
          <a:solidFill>
            <a:schemeClr val="accent4">
              <a:lumMod val="20000"/>
              <a:lumOff val="8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kumimoji="1" lang="ja-JP" altLang="en-US" sz="3600" b="1" u="sng" dirty="0">
                <a:solidFill>
                  <a:schemeClr val="tx1"/>
                </a:solidFill>
              </a:rPr>
              <a:t>古典的</a:t>
            </a:r>
            <a:r>
              <a:rPr kumimoji="1" lang="en-US" altLang="ja-JP" sz="3600" b="1" u="sng" dirty="0">
                <a:solidFill>
                  <a:schemeClr val="tx1"/>
                </a:solidFill>
              </a:rPr>
              <a:t>MSY</a:t>
            </a:r>
            <a:r>
              <a:rPr kumimoji="1" lang="ja-JP" altLang="en-US" sz="3600" b="1" u="sng" dirty="0">
                <a:solidFill>
                  <a:schemeClr val="tx1"/>
                </a:solidFill>
              </a:rPr>
              <a:t>（</a:t>
            </a:r>
            <a:r>
              <a:rPr kumimoji="1" lang="en-US" altLang="ja-JP" sz="3600" b="1" u="sng" dirty="0">
                <a:solidFill>
                  <a:schemeClr val="tx1"/>
                </a:solidFill>
              </a:rPr>
              <a:t>MSY</a:t>
            </a:r>
            <a:r>
              <a:rPr kumimoji="1" lang="ja-JP" altLang="en-US" sz="3600" b="1" u="sng" dirty="0" err="1">
                <a:solidFill>
                  <a:schemeClr val="tx1"/>
                </a:solidFill>
              </a:rPr>
              <a:t>での</a:t>
            </a:r>
            <a:r>
              <a:rPr kumimoji="1" lang="ja-JP" altLang="en-US" sz="3600" b="1" u="sng" dirty="0">
                <a:solidFill>
                  <a:schemeClr val="tx1"/>
                </a:solidFill>
              </a:rPr>
              <a:t>一定漁獲）の否定</a:t>
            </a:r>
          </a:p>
        </p:txBody>
      </p:sp>
      <p:sp>
        <p:nvSpPr>
          <p:cNvPr id="6" name="コンテンツ プレースホルダー 2"/>
          <p:cNvSpPr txBox="1">
            <a:spLocks/>
          </p:cNvSpPr>
          <p:nvPr/>
        </p:nvSpPr>
        <p:spPr>
          <a:xfrm>
            <a:off x="1128876" y="1516269"/>
            <a:ext cx="10258926" cy="4661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3600" dirty="0"/>
              <a:t>MSY</a:t>
            </a:r>
            <a:r>
              <a:rPr lang="ja-JP" altLang="en-US" sz="3600" dirty="0"/>
              <a:t>の推定値は本当に正しい？</a:t>
            </a:r>
            <a:endParaRPr lang="en-US" altLang="ja-JP" sz="3600" dirty="0"/>
          </a:p>
          <a:p>
            <a:pPr lvl="1"/>
            <a:r>
              <a:rPr lang="ja-JP" altLang="en-US" sz="3200" dirty="0">
                <a:solidFill>
                  <a:srgbClr val="FF0000"/>
                </a:solidFill>
              </a:rPr>
              <a:t>ほんのすこしでも過大推定していたら絶滅</a:t>
            </a:r>
            <a:endParaRPr lang="en-US" altLang="ja-JP" sz="3200" dirty="0">
              <a:solidFill>
                <a:srgbClr val="FF0000"/>
              </a:solidFill>
            </a:endParaRPr>
          </a:p>
          <a:p>
            <a:pPr lvl="1"/>
            <a:endParaRPr lang="en-US" altLang="ja-JP" sz="3200" dirty="0">
              <a:solidFill>
                <a:srgbClr val="FF0000"/>
              </a:solidFill>
            </a:endParaRPr>
          </a:p>
          <a:p>
            <a:r>
              <a:rPr lang="ja-JP" altLang="en-US" sz="3600" dirty="0"/>
              <a:t>環境の影響による加入変動</a:t>
            </a:r>
            <a:endParaRPr lang="en-US" altLang="ja-JP" sz="3600" dirty="0"/>
          </a:p>
          <a:p>
            <a:pPr lvl="1"/>
            <a:r>
              <a:rPr lang="ja-JP" altLang="en-US" sz="3200" dirty="0">
                <a:solidFill>
                  <a:srgbClr val="FF0000"/>
                </a:solidFill>
              </a:rPr>
              <a:t>たまたま環境が悪くて，加入量が少ない年もある</a:t>
            </a:r>
          </a:p>
        </p:txBody>
      </p:sp>
      <p:sp>
        <p:nvSpPr>
          <p:cNvPr id="7" name="スライド番号プレースホルダー 6"/>
          <p:cNvSpPr>
            <a:spLocks noGrp="1"/>
          </p:cNvSpPr>
          <p:nvPr>
            <p:ph type="sldNum" sz="quarter" idx="12"/>
          </p:nvPr>
        </p:nvSpPr>
        <p:spPr/>
        <p:txBody>
          <a:bodyPr/>
          <a:lstStyle/>
          <a:p>
            <a:fld id="{95DD199F-BA6E-4739-B39E-76EC4CE104BB}" type="slidenum">
              <a:rPr kumimoji="1" lang="ja-JP" altLang="en-US" smtClean="0"/>
              <a:t>38</a:t>
            </a:fld>
            <a:endParaRPr kumimoji="1" lang="ja-JP" altLang="en-US"/>
          </a:p>
        </p:txBody>
      </p:sp>
    </p:spTree>
    <p:extLst>
      <p:ext uri="{BB962C8B-B14F-4D97-AF65-F5344CB8AC3E}">
        <p14:creationId xmlns:p14="http://schemas.microsoft.com/office/powerpoint/2010/main" val="113332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1353800" cy="1325563"/>
          </a:xfrm>
        </p:spPr>
        <p:txBody>
          <a:bodyPr>
            <a:normAutofit/>
          </a:bodyPr>
          <a:lstStyle/>
          <a:p>
            <a:r>
              <a:rPr lang="ja-JP" altLang="en-US" dirty="0"/>
              <a:t>では，どうすればいい？</a:t>
            </a:r>
            <a:endParaRPr kumimoji="1" lang="ja-JP" altLang="en-US" dirty="0"/>
          </a:p>
        </p:txBody>
      </p:sp>
      <p:sp>
        <p:nvSpPr>
          <p:cNvPr id="3" name="コンテンツ プレースホルダー 2"/>
          <p:cNvSpPr>
            <a:spLocks noGrp="1"/>
          </p:cNvSpPr>
          <p:nvPr>
            <p:ph idx="1"/>
          </p:nvPr>
        </p:nvSpPr>
        <p:spPr>
          <a:xfrm>
            <a:off x="838199" y="1769165"/>
            <a:ext cx="10822757" cy="4407798"/>
          </a:xfrm>
        </p:spPr>
        <p:txBody>
          <a:bodyPr>
            <a:normAutofit/>
          </a:bodyPr>
          <a:lstStyle/>
          <a:p>
            <a:r>
              <a:rPr lang="ja-JP" altLang="en-US" sz="3600" dirty="0"/>
              <a:t>資源の変動に応じて漁獲量も増減させればいいのでは？</a:t>
            </a:r>
            <a:endParaRPr lang="en-US" altLang="ja-JP" sz="3600" dirty="0"/>
          </a:p>
          <a:p>
            <a:endParaRPr lang="en-US" altLang="ja-JP" sz="3600" dirty="0"/>
          </a:p>
          <a:p>
            <a:r>
              <a:rPr lang="en-US" altLang="ja-JP" sz="3600" dirty="0"/>
              <a:t>MSY</a:t>
            </a:r>
            <a:r>
              <a:rPr lang="ja-JP" altLang="en-US" sz="3600" dirty="0"/>
              <a:t>ではなく，</a:t>
            </a:r>
            <a:r>
              <a:rPr lang="en-US" altLang="ja-JP" sz="3600" dirty="0"/>
              <a:t>F</a:t>
            </a:r>
            <a:r>
              <a:rPr lang="en-US" altLang="ja-JP" sz="3600" baseline="-25000" dirty="0"/>
              <a:t>MSY</a:t>
            </a:r>
            <a:r>
              <a:rPr lang="en-US" altLang="ja-JP" sz="3600" dirty="0"/>
              <a:t> (MSY</a:t>
            </a:r>
            <a:r>
              <a:rPr lang="ja-JP" altLang="en-US" sz="3600" dirty="0"/>
              <a:t>を達成するときの漁獲率</a:t>
            </a:r>
            <a:r>
              <a:rPr lang="en-US" altLang="ja-JP" sz="3600" dirty="0"/>
              <a:t>)</a:t>
            </a:r>
            <a:r>
              <a:rPr lang="ja-JP" altLang="en-US" sz="3600" dirty="0"/>
              <a:t>で漁獲してみる</a:t>
            </a:r>
            <a:endParaRPr lang="en-US" altLang="ja-JP" sz="3600" dirty="0"/>
          </a:p>
        </p:txBody>
      </p:sp>
      <p:sp>
        <p:nvSpPr>
          <p:cNvPr id="4" name="スライド番号プレースホルダー 3"/>
          <p:cNvSpPr>
            <a:spLocks noGrp="1"/>
          </p:cNvSpPr>
          <p:nvPr>
            <p:ph type="sldNum" sz="quarter" idx="12"/>
          </p:nvPr>
        </p:nvSpPr>
        <p:spPr/>
        <p:txBody>
          <a:bodyPr/>
          <a:lstStyle/>
          <a:p>
            <a:fld id="{95DD199F-BA6E-4739-B39E-76EC4CE104BB}" type="slidenum">
              <a:rPr kumimoji="1" lang="ja-JP" altLang="en-US" smtClean="0"/>
              <a:t>39</a:t>
            </a:fld>
            <a:endParaRPr kumimoji="1" lang="ja-JP" altLang="en-US"/>
          </a:p>
        </p:txBody>
      </p:sp>
    </p:spTree>
    <p:extLst>
      <p:ext uri="{BB962C8B-B14F-4D97-AF65-F5344CB8AC3E}">
        <p14:creationId xmlns:p14="http://schemas.microsoft.com/office/powerpoint/2010/main" val="339099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u="sng" dirty="0"/>
              <a:t>②</a:t>
            </a:r>
            <a:r>
              <a:rPr lang="en-US" altLang="ja-JP" u="sng" dirty="0"/>
              <a:t>MSY</a:t>
            </a:r>
            <a:r>
              <a:rPr lang="ja-JP" altLang="ja-JP" u="sng" dirty="0"/>
              <a:t>の概念と資源管理</a:t>
            </a:r>
            <a:r>
              <a:rPr lang="ja-JP" altLang="en-US" u="sng" dirty="0"/>
              <a:t>の目的</a:t>
            </a:r>
            <a:endParaRPr kumimoji="1" lang="ja-JP" altLang="en-US" dirty="0"/>
          </a:p>
        </p:txBody>
      </p:sp>
      <p:sp>
        <p:nvSpPr>
          <p:cNvPr id="3" name="コンテンツ プレースホルダー 2"/>
          <p:cNvSpPr>
            <a:spLocks noGrp="1"/>
          </p:cNvSpPr>
          <p:nvPr>
            <p:ph idx="1"/>
          </p:nvPr>
        </p:nvSpPr>
        <p:spPr>
          <a:xfrm>
            <a:off x="838200" y="1825625"/>
            <a:ext cx="11097126" cy="4351338"/>
          </a:xfrm>
        </p:spPr>
        <p:txBody>
          <a:bodyPr>
            <a:normAutofit/>
          </a:bodyPr>
          <a:lstStyle/>
          <a:p>
            <a:endParaRPr lang="en-US" altLang="ja-JP" sz="3600" dirty="0"/>
          </a:p>
          <a:p>
            <a:endParaRPr kumimoji="1" lang="ja-JP" altLang="en-US" sz="3600" dirty="0"/>
          </a:p>
        </p:txBody>
      </p:sp>
      <p:sp>
        <p:nvSpPr>
          <p:cNvPr id="4" name="テキスト ボックス 3"/>
          <p:cNvSpPr txBox="1"/>
          <p:nvPr/>
        </p:nvSpPr>
        <p:spPr>
          <a:xfrm>
            <a:off x="838200" y="1825625"/>
            <a:ext cx="11097126" cy="2062103"/>
          </a:xfrm>
          <a:prstGeom prst="rect">
            <a:avLst/>
          </a:prstGeom>
          <a:noFill/>
        </p:spPr>
        <p:txBody>
          <a:bodyPr wrap="square" rtlCol="0">
            <a:spAutoFit/>
          </a:bodyPr>
          <a:lstStyle/>
          <a:p>
            <a:pPr marL="457200" indent="-457200">
              <a:buFont typeface="Arial" panose="020B0604020202020204" pitchFamily="34" charset="0"/>
              <a:buChar char="•"/>
            </a:pPr>
            <a:r>
              <a:rPr lang="ja-JP" altLang="en-US" sz="3200" b="1" dirty="0">
                <a:solidFill>
                  <a:srgbClr val="FF0000"/>
                </a:solidFill>
              </a:rPr>
              <a:t>個体群動態ってなに</a:t>
            </a:r>
            <a:r>
              <a:rPr lang="en-US" altLang="ja-JP" sz="3200" b="1" dirty="0">
                <a:solidFill>
                  <a:srgbClr val="FF0000"/>
                </a:solidFill>
              </a:rPr>
              <a:t>?</a:t>
            </a:r>
          </a:p>
          <a:p>
            <a:pPr marL="457200" indent="-457200">
              <a:buFont typeface="Arial" panose="020B0604020202020204" pitchFamily="34" charset="0"/>
              <a:buChar char="•"/>
            </a:pPr>
            <a:endParaRPr lang="en-US" altLang="ja-JP" sz="3200" dirty="0"/>
          </a:p>
          <a:p>
            <a:pPr marL="457200" indent="-457200">
              <a:buFont typeface="Arial" panose="020B0604020202020204" pitchFamily="34" charset="0"/>
              <a:buChar char="•"/>
            </a:pPr>
            <a:r>
              <a:rPr lang="ja-JP" altLang="en-US" sz="3200" dirty="0"/>
              <a:t>魚を持続的に，効率的に漁獲する方法：</a:t>
            </a:r>
            <a:r>
              <a:rPr lang="en-US" altLang="ja-JP" sz="3200" dirty="0"/>
              <a:t>MSY</a:t>
            </a:r>
            <a:r>
              <a:rPr lang="ja-JP" altLang="en-US" sz="3200" dirty="0"/>
              <a:t>の今昔</a:t>
            </a:r>
            <a:endParaRPr lang="en-US" altLang="ja-JP" sz="3200" dirty="0"/>
          </a:p>
          <a:p>
            <a:pPr marL="457200" indent="-457200">
              <a:buFont typeface="Arial" panose="020B0604020202020204" pitchFamily="34" charset="0"/>
              <a:buChar char="•"/>
            </a:pPr>
            <a:endParaRPr lang="en-US" altLang="ja-JP" sz="3200" dirty="0"/>
          </a:p>
        </p:txBody>
      </p:sp>
      <p:sp>
        <p:nvSpPr>
          <p:cNvPr id="5" name="スライド番号プレースホルダー 4"/>
          <p:cNvSpPr>
            <a:spLocks noGrp="1"/>
          </p:cNvSpPr>
          <p:nvPr>
            <p:ph type="sldNum" sz="quarter" idx="12"/>
          </p:nvPr>
        </p:nvSpPr>
        <p:spPr/>
        <p:txBody>
          <a:bodyPr/>
          <a:lstStyle/>
          <a:p>
            <a:fld id="{95DD199F-BA6E-4739-B39E-76EC4CE104BB}" type="slidenum">
              <a:rPr kumimoji="1" lang="ja-JP" altLang="en-US" smtClean="0"/>
              <a:t>4</a:t>
            </a:fld>
            <a:endParaRPr kumimoji="1" lang="ja-JP" altLang="en-US"/>
          </a:p>
        </p:txBody>
      </p:sp>
    </p:spTree>
    <p:extLst>
      <p:ext uri="{BB962C8B-B14F-4D97-AF65-F5344CB8AC3E}">
        <p14:creationId xmlns:p14="http://schemas.microsoft.com/office/powerpoint/2010/main" val="3659940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85191" y="204869"/>
            <a:ext cx="11243410" cy="1325563"/>
          </a:xfrm>
        </p:spPr>
        <p:txBody>
          <a:bodyPr>
            <a:normAutofit/>
          </a:bodyPr>
          <a:lstStyle/>
          <a:p>
            <a:r>
              <a:rPr kumimoji="1" lang="ja-JP" altLang="en-US" dirty="0"/>
              <a:t>加入変動なし＆一定</a:t>
            </a:r>
            <a:r>
              <a:rPr lang="ja-JP" altLang="en-US" dirty="0"/>
              <a:t>率</a:t>
            </a:r>
            <a:r>
              <a:rPr kumimoji="1" lang="ja-JP" altLang="en-US" dirty="0"/>
              <a:t> </a:t>
            </a:r>
            <a:r>
              <a:rPr kumimoji="1" lang="en-US" altLang="ja-JP" dirty="0"/>
              <a:t>(0.15=F</a:t>
            </a:r>
            <a:r>
              <a:rPr kumimoji="1" lang="en-US" altLang="ja-JP" baseline="-25000" dirty="0"/>
              <a:t>MSY</a:t>
            </a:r>
            <a:r>
              <a:rPr kumimoji="1" lang="en-US" altLang="ja-JP" dirty="0"/>
              <a:t>) </a:t>
            </a:r>
            <a:r>
              <a:rPr kumimoji="1" lang="ja-JP" altLang="en-US" dirty="0"/>
              <a:t>の漁獲 </a:t>
            </a:r>
          </a:p>
        </p:txBody>
      </p:sp>
      <p:sp>
        <p:nvSpPr>
          <p:cNvPr id="4" name="正方形/長方形 3"/>
          <p:cNvSpPr/>
          <p:nvPr/>
        </p:nvSpPr>
        <p:spPr>
          <a:xfrm>
            <a:off x="952500" y="1690688"/>
            <a:ext cx="10401300" cy="4832092"/>
          </a:xfrm>
          <a:prstGeom prst="rect">
            <a:avLst/>
          </a:prstGeom>
        </p:spPr>
        <p:txBody>
          <a:bodyPr wrap="square">
            <a:spAutoFit/>
          </a:bodyPr>
          <a:lstStyle/>
          <a:p>
            <a:r>
              <a:rPr lang="en-US" altLang="ja-JP" sz="2800" dirty="0"/>
              <a:t>r &lt;- 0.3; K &lt;- 100; N &lt;- C &lt;- numeric() # </a:t>
            </a:r>
            <a:r>
              <a:rPr lang="ja-JP" altLang="en-US" sz="2800" dirty="0"/>
              <a:t>空のベクトル</a:t>
            </a:r>
            <a:endParaRPr lang="en-US" altLang="ja-JP" sz="2800" dirty="0"/>
          </a:p>
          <a:p>
            <a:r>
              <a:rPr lang="en-US" altLang="ja-JP" sz="2800" dirty="0"/>
              <a:t>N[1] &lt;- K # 1</a:t>
            </a:r>
            <a:r>
              <a:rPr lang="ja-JP" altLang="en-US" sz="2800" dirty="0"/>
              <a:t>年</a:t>
            </a:r>
            <a:r>
              <a:rPr lang="ja-JP" altLang="en-US" sz="2800" dirty="0" err="1"/>
              <a:t>めは</a:t>
            </a:r>
            <a:r>
              <a:rPr lang="en-US" altLang="ja-JP" sz="2800" dirty="0"/>
              <a:t>K(</a:t>
            </a:r>
            <a:r>
              <a:rPr lang="ja-JP" altLang="en-US" sz="2800" dirty="0"/>
              <a:t>環境収容量</a:t>
            </a:r>
            <a:r>
              <a:rPr lang="en-US" altLang="ja-JP" sz="2800" dirty="0"/>
              <a:t>)</a:t>
            </a:r>
            <a:r>
              <a:rPr lang="ja-JP" altLang="en-US" sz="2800" dirty="0"/>
              <a:t>からスタート</a:t>
            </a:r>
            <a:endParaRPr lang="en-US" altLang="ja-JP" sz="2800" dirty="0"/>
          </a:p>
          <a:p>
            <a:r>
              <a:rPr lang="en-US" altLang="ja-JP" sz="2800" dirty="0"/>
              <a:t>F &lt;- 0.15 # </a:t>
            </a:r>
            <a:r>
              <a:rPr lang="ja-JP" altLang="en-US" sz="2800" dirty="0"/>
              <a:t>毎年資源の</a:t>
            </a:r>
            <a:r>
              <a:rPr lang="en-US" altLang="ja-JP" sz="2800" dirty="0"/>
              <a:t>15%</a:t>
            </a:r>
            <a:r>
              <a:rPr lang="ja-JP" altLang="en-US" sz="2800" dirty="0"/>
              <a:t>を漁獲</a:t>
            </a:r>
            <a:endParaRPr lang="en-US" altLang="ja-JP" sz="2800" dirty="0"/>
          </a:p>
          <a:p>
            <a:endParaRPr lang="en-US" altLang="ja-JP" sz="2800" dirty="0"/>
          </a:p>
          <a:p>
            <a:r>
              <a:rPr lang="en-US" altLang="ja-JP" sz="2800" dirty="0"/>
              <a:t>for(t in 1:49){</a:t>
            </a:r>
          </a:p>
          <a:p>
            <a:r>
              <a:rPr lang="en-US" altLang="ja-JP" sz="2800" dirty="0"/>
              <a:t>     </a:t>
            </a:r>
            <a:r>
              <a:rPr lang="en-US" altLang="ja-JP" sz="2800" dirty="0">
                <a:solidFill>
                  <a:srgbClr val="FF0000"/>
                </a:solidFill>
              </a:rPr>
              <a:t> C[t] &lt;- N[t] * F</a:t>
            </a:r>
          </a:p>
          <a:p>
            <a:r>
              <a:rPr lang="en-US" altLang="ja-JP" sz="2800" dirty="0">
                <a:solidFill>
                  <a:srgbClr val="FF0000"/>
                </a:solidFill>
              </a:rPr>
              <a:t>      N[t+1] &lt;- N[t] + r*N[t]*(1-N[t]/K)-C[t]</a:t>
            </a:r>
          </a:p>
          <a:p>
            <a:r>
              <a:rPr lang="en-US" altLang="ja-JP" sz="2800" dirty="0"/>
              <a:t>}</a:t>
            </a:r>
          </a:p>
          <a:p>
            <a:pPr lvl="0">
              <a:defRPr/>
            </a:pPr>
            <a:endParaRPr lang="en-US" altLang="ja-JP" sz="2800" dirty="0"/>
          </a:p>
          <a:p>
            <a:pPr lvl="0">
              <a:defRPr/>
            </a:pPr>
            <a:r>
              <a:rPr lang="en-US" altLang="ja-JP" sz="2800" dirty="0"/>
              <a:t>plot(</a:t>
            </a:r>
            <a:r>
              <a:rPr lang="en-US" altLang="ja-JP" sz="2800" dirty="0" err="1"/>
              <a:t>N,xlab</a:t>
            </a:r>
            <a:r>
              <a:rPr lang="en-US" altLang="ja-JP" sz="2800" dirty="0"/>
              <a:t>="Time",</a:t>
            </a:r>
            <a:r>
              <a:rPr lang="en-US" altLang="ja-JP" sz="2800" dirty="0" err="1"/>
              <a:t>ylab</a:t>
            </a:r>
            <a:r>
              <a:rPr lang="en-US" altLang="ja-JP" sz="2800" dirty="0"/>
              <a:t>="N", </a:t>
            </a:r>
            <a:r>
              <a:rPr lang="en-US" altLang="ja-JP" sz="2800" dirty="0" err="1"/>
              <a:t>ylim</a:t>
            </a:r>
            <a:r>
              <a:rPr lang="en-US" altLang="ja-JP" sz="2800" dirty="0"/>
              <a:t>=c(0,max(N)))</a:t>
            </a:r>
          </a:p>
          <a:p>
            <a:pPr lvl="0">
              <a:defRPr/>
            </a:pPr>
            <a:r>
              <a:rPr lang="en-US" altLang="ja-JP" sz="2800" dirty="0"/>
              <a:t>points(C, col=2)</a:t>
            </a:r>
            <a:endParaRPr lang="ja-JP" altLang="en-US" sz="2800" dirty="0"/>
          </a:p>
        </p:txBody>
      </p:sp>
      <p:sp>
        <p:nvSpPr>
          <p:cNvPr id="3" name="スライド番号プレースホルダー 2"/>
          <p:cNvSpPr>
            <a:spLocks noGrp="1"/>
          </p:cNvSpPr>
          <p:nvPr>
            <p:ph type="sldNum" sz="quarter" idx="12"/>
          </p:nvPr>
        </p:nvSpPr>
        <p:spPr/>
        <p:txBody>
          <a:bodyPr/>
          <a:lstStyle/>
          <a:p>
            <a:fld id="{95DD199F-BA6E-4739-B39E-76EC4CE104BB}" type="slidenum">
              <a:rPr kumimoji="1" lang="ja-JP" altLang="en-US" smtClean="0"/>
              <a:t>40</a:t>
            </a:fld>
            <a:endParaRPr kumimoji="1" lang="ja-JP" altLang="en-US"/>
          </a:p>
        </p:txBody>
      </p:sp>
    </p:spTree>
    <p:extLst>
      <p:ext uri="{BB962C8B-B14F-4D97-AF65-F5344CB8AC3E}">
        <p14:creationId xmlns:p14="http://schemas.microsoft.com/office/powerpoint/2010/main" val="4046120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845956" y="0"/>
            <a:ext cx="9764795" cy="5787004"/>
          </a:xfrm>
          <a:prstGeom prst="rect">
            <a:avLst/>
          </a:prstGeom>
        </p:spPr>
      </p:pic>
      <p:sp>
        <p:nvSpPr>
          <p:cNvPr id="6" name="テキスト ボックス 5"/>
          <p:cNvSpPr txBox="1"/>
          <p:nvPr/>
        </p:nvSpPr>
        <p:spPr>
          <a:xfrm>
            <a:off x="7051250" y="2248261"/>
            <a:ext cx="1107996" cy="461665"/>
          </a:xfrm>
          <a:prstGeom prst="rect">
            <a:avLst/>
          </a:prstGeom>
          <a:noFill/>
        </p:spPr>
        <p:txBody>
          <a:bodyPr wrap="none" rtlCol="0">
            <a:spAutoFit/>
          </a:bodyPr>
          <a:lstStyle/>
          <a:p>
            <a:r>
              <a:rPr lang="ja-JP" altLang="en-US" sz="2400" dirty="0"/>
              <a:t>資源量</a:t>
            </a:r>
            <a:endParaRPr kumimoji="1" lang="ja-JP" altLang="en-US" sz="2400" dirty="0"/>
          </a:p>
        </p:txBody>
      </p:sp>
      <p:sp>
        <p:nvSpPr>
          <p:cNvPr id="7" name="テキスト ボックス 6"/>
          <p:cNvSpPr txBox="1"/>
          <p:nvPr/>
        </p:nvSpPr>
        <p:spPr>
          <a:xfrm>
            <a:off x="6251543" y="3677348"/>
            <a:ext cx="1107996" cy="461665"/>
          </a:xfrm>
          <a:prstGeom prst="rect">
            <a:avLst/>
          </a:prstGeom>
          <a:noFill/>
        </p:spPr>
        <p:txBody>
          <a:bodyPr wrap="none" rtlCol="0">
            <a:spAutoFit/>
          </a:bodyPr>
          <a:lstStyle/>
          <a:p>
            <a:r>
              <a:rPr lang="ja-JP" altLang="en-US" sz="2400" dirty="0">
                <a:solidFill>
                  <a:srgbClr val="FF0000"/>
                </a:solidFill>
              </a:rPr>
              <a:t>漁獲量</a:t>
            </a:r>
            <a:endParaRPr kumimoji="1" lang="ja-JP" altLang="en-US" sz="2400" dirty="0">
              <a:solidFill>
                <a:srgbClr val="FF0000"/>
              </a:solidFill>
            </a:endParaRPr>
          </a:p>
        </p:txBody>
      </p:sp>
      <p:sp>
        <p:nvSpPr>
          <p:cNvPr id="8" name="吹き出し: 線 7"/>
          <p:cNvSpPr/>
          <p:nvPr/>
        </p:nvSpPr>
        <p:spPr>
          <a:xfrm>
            <a:off x="8946037" y="607997"/>
            <a:ext cx="2724346" cy="1640264"/>
          </a:xfrm>
          <a:prstGeom prst="borderCallout1">
            <a:avLst>
              <a:gd name="adj1" fmla="val 101509"/>
              <a:gd name="adj2" fmla="val 20072"/>
              <a:gd name="adj3" fmla="val 128017"/>
              <a:gd name="adj4" fmla="val 9138"/>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2400" dirty="0"/>
              <a:t>B_MSY</a:t>
            </a:r>
            <a:r>
              <a:rPr kumimoji="1" lang="ja-JP" altLang="en-US" sz="2400" dirty="0"/>
              <a:t>で平衡状態になるのは，さっきと同じ</a:t>
            </a:r>
            <a:endParaRPr kumimoji="1" lang="en-US" altLang="ja-JP" sz="2400" dirty="0"/>
          </a:p>
        </p:txBody>
      </p:sp>
      <p:sp>
        <p:nvSpPr>
          <p:cNvPr id="9" name="吹き出し: 線 8"/>
          <p:cNvSpPr/>
          <p:nvPr/>
        </p:nvSpPr>
        <p:spPr>
          <a:xfrm>
            <a:off x="8922562" y="4754737"/>
            <a:ext cx="2936358" cy="1640264"/>
          </a:xfrm>
          <a:prstGeom prst="borderCallout1">
            <a:avLst>
              <a:gd name="adj1" fmla="val -1939"/>
              <a:gd name="adj2" fmla="val 16570"/>
              <a:gd name="adj3" fmla="val -31753"/>
              <a:gd name="adj4" fmla="val 5636"/>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400" dirty="0"/>
              <a:t>漁獲量も</a:t>
            </a:r>
            <a:r>
              <a:rPr kumimoji="1" lang="en-US" altLang="ja-JP" sz="2400" dirty="0"/>
              <a:t>7.5</a:t>
            </a:r>
            <a:r>
              <a:rPr kumimoji="1" lang="ja-JP" altLang="en-US" sz="2400" dirty="0"/>
              <a:t>トン毎年漁獲</a:t>
            </a:r>
            <a:r>
              <a:rPr lang="ja-JP" altLang="en-US" sz="2400" dirty="0"/>
              <a:t>できる</a:t>
            </a:r>
            <a:endParaRPr kumimoji="1" lang="en-US" altLang="ja-JP" sz="2400" dirty="0"/>
          </a:p>
        </p:txBody>
      </p:sp>
      <p:sp>
        <p:nvSpPr>
          <p:cNvPr id="2" name="スライド番号プレースホルダー 1"/>
          <p:cNvSpPr>
            <a:spLocks noGrp="1"/>
          </p:cNvSpPr>
          <p:nvPr>
            <p:ph type="sldNum" sz="quarter" idx="12"/>
          </p:nvPr>
        </p:nvSpPr>
        <p:spPr/>
        <p:txBody>
          <a:bodyPr/>
          <a:lstStyle/>
          <a:p>
            <a:fld id="{95DD199F-BA6E-4739-B39E-76EC4CE104BB}" type="slidenum">
              <a:rPr kumimoji="1" lang="ja-JP" altLang="en-US" smtClean="0"/>
              <a:t>41</a:t>
            </a:fld>
            <a:endParaRPr kumimoji="1" lang="ja-JP" altLang="en-US"/>
          </a:p>
        </p:txBody>
      </p:sp>
    </p:spTree>
    <p:extLst>
      <p:ext uri="{BB962C8B-B14F-4D97-AF65-F5344CB8AC3E}">
        <p14:creationId xmlns:p14="http://schemas.microsoft.com/office/powerpoint/2010/main" val="653599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a:stretch>
            <a:fillRect/>
          </a:stretch>
        </p:blipFill>
        <p:spPr>
          <a:xfrm>
            <a:off x="983129" y="980385"/>
            <a:ext cx="10133378" cy="5893904"/>
          </a:xfrm>
          <a:prstGeom prst="rect">
            <a:avLst/>
          </a:prstGeom>
        </p:spPr>
      </p:pic>
      <p:pic>
        <p:nvPicPr>
          <p:cNvPr id="12" name="図 11"/>
          <p:cNvPicPr>
            <a:picLocks noChangeAspect="1"/>
          </p:cNvPicPr>
          <p:nvPr/>
        </p:nvPicPr>
        <p:blipFill>
          <a:blip r:embed="rId4"/>
          <a:stretch>
            <a:fillRect/>
          </a:stretch>
        </p:blipFill>
        <p:spPr>
          <a:xfrm>
            <a:off x="1026016" y="980385"/>
            <a:ext cx="10029428" cy="5833443"/>
          </a:xfrm>
          <a:prstGeom prst="rect">
            <a:avLst/>
          </a:prstGeom>
        </p:spPr>
      </p:pic>
      <p:pic>
        <p:nvPicPr>
          <p:cNvPr id="13" name="図 12"/>
          <p:cNvPicPr>
            <a:picLocks noChangeAspect="1"/>
          </p:cNvPicPr>
          <p:nvPr/>
        </p:nvPicPr>
        <p:blipFill>
          <a:blip r:embed="rId5"/>
          <a:stretch>
            <a:fillRect/>
          </a:stretch>
        </p:blipFill>
        <p:spPr>
          <a:xfrm>
            <a:off x="964953" y="1117975"/>
            <a:ext cx="9844845" cy="5726083"/>
          </a:xfrm>
          <a:prstGeom prst="rect">
            <a:avLst/>
          </a:prstGeom>
        </p:spPr>
      </p:pic>
      <p:sp>
        <p:nvSpPr>
          <p:cNvPr id="8" name="楕円 7"/>
          <p:cNvSpPr/>
          <p:nvPr/>
        </p:nvSpPr>
        <p:spPr>
          <a:xfrm>
            <a:off x="8873142" y="2967221"/>
            <a:ext cx="60198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endCxn id="8" idx="0"/>
          </p:cNvCxnSpPr>
          <p:nvPr/>
        </p:nvCxnSpPr>
        <p:spPr>
          <a:xfrm>
            <a:off x="9055100" y="2473808"/>
            <a:ext cx="119032" cy="4934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6074429" y="2058310"/>
            <a:ext cx="4999191" cy="830997"/>
          </a:xfrm>
          <a:prstGeom prst="rect">
            <a:avLst/>
          </a:prstGeom>
          <a:noFill/>
        </p:spPr>
        <p:txBody>
          <a:bodyPr wrap="square" rtlCol="0">
            <a:spAutoFit/>
          </a:bodyPr>
          <a:lstStyle/>
          <a:p>
            <a:r>
              <a:rPr lang="en-US" altLang="ja-JP" sz="2400" dirty="0"/>
              <a:t>F</a:t>
            </a:r>
            <a:r>
              <a:rPr lang="en-US" altLang="ja-JP" sz="1600" dirty="0"/>
              <a:t>MSY</a:t>
            </a:r>
            <a:r>
              <a:rPr lang="ja-JP" altLang="en-US" sz="2400" dirty="0"/>
              <a:t>より高い漁獲圧で獲っていても絶滅しない</a:t>
            </a:r>
            <a:endParaRPr kumimoji="1" lang="ja-JP" altLang="en-US" sz="2400" dirty="0"/>
          </a:p>
        </p:txBody>
      </p:sp>
      <p:sp>
        <p:nvSpPr>
          <p:cNvPr id="16" name="テキスト ボックス 15"/>
          <p:cNvSpPr txBox="1"/>
          <p:nvPr/>
        </p:nvSpPr>
        <p:spPr>
          <a:xfrm>
            <a:off x="551887" y="461105"/>
            <a:ext cx="10977685" cy="1200329"/>
          </a:xfrm>
          <a:prstGeom prst="rect">
            <a:avLst/>
          </a:prstGeom>
          <a:noFill/>
        </p:spPr>
        <p:txBody>
          <a:bodyPr wrap="none" rtlCol="0">
            <a:spAutoFit/>
          </a:bodyPr>
          <a:lstStyle/>
          <a:p>
            <a:r>
              <a:rPr lang="ja-JP" altLang="en-US" sz="3600" dirty="0"/>
              <a:t>加入変動（</a:t>
            </a:r>
            <a:r>
              <a:rPr lang="en-US" altLang="ja-JP" sz="3600" dirty="0"/>
              <a:t>CV=0.2</a:t>
            </a:r>
            <a:r>
              <a:rPr lang="ja-JP" altLang="en-US" sz="3600" dirty="0"/>
              <a:t>）があるもとで</a:t>
            </a:r>
            <a:endParaRPr lang="en-US" altLang="ja-JP" sz="3600" dirty="0"/>
          </a:p>
          <a:p>
            <a:r>
              <a:rPr lang="ja-JP" altLang="en-US" sz="3600" dirty="0"/>
              <a:t>さまざまな</a:t>
            </a:r>
            <a:r>
              <a:rPr lang="en-US" altLang="ja-JP" sz="3600" dirty="0"/>
              <a:t>F(0.05~0.3)</a:t>
            </a:r>
            <a:r>
              <a:rPr lang="ja-JP" altLang="en-US" sz="3600" dirty="0"/>
              <a:t>でシミュレーションした結果</a:t>
            </a:r>
            <a:endParaRPr kumimoji="1" lang="ja-JP" altLang="en-US" sz="3600" dirty="0"/>
          </a:p>
        </p:txBody>
      </p:sp>
      <p:sp>
        <p:nvSpPr>
          <p:cNvPr id="4" name="スライド番号プレースホルダー 3"/>
          <p:cNvSpPr>
            <a:spLocks noGrp="1"/>
          </p:cNvSpPr>
          <p:nvPr>
            <p:ph type="sldNum" sz="quarter" idx="12"/>
          </p:nvPr>
        </p:nvSpPr>
        <p:spPr/>
        <p:txBody>
          <a:bodyPr/>
          <a:lstStyle/>
          <a:p>
            <a:fld id="{95DD199F-BA6E-4739-B39E-76EC4CE104BB}" type="slidenum">
              <a:rPr kumimoji="1" lang="ja-JP" altLang="en-US" smtClean="0"/>
              <a:t>42</a:t>
            </a:fld>
            <a:endParaRPr kumimoji="1" lang="ja-JP" altLang="en-US"/>
          </a:p>
        </p:txBody>
      </p:sp>
    </p:spTree>
    <p:extLst>
      <p:ext uri="{BB962C8B-B14F-4D97-AF65-F5344CB8AC3E}">
        <p14:creationId xmlns:p14="http://schemas.microsoft.com/office/powerpoint/2010/main" val="192046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3"/>
          <a:srcRect t="11742" r="2697"/>
          <a:stretch/>
        </p:blipFill>
        <p:spPr>
          <a:xfrm>
            <a:off x="929308" y="1289794"/>
            <a:ext cx="10333383" cy="5451577"/>
          </a:xfrm>
          <a:prstGeom prst="rect">
            <a:avLst/>
          </a:prstGeom>
        </p:spPr>
      </p:pic>
      <p:sp>
        <p:nvSpPr>
          <p:cNvPr id="2" name="タイトル 1"/>
          <p:cNvSpPr>
            <a:spLocks noGrp="1"/>
          </p:cNvSpPr>
          <p:nvPr>
            <p:ph type="title"/>
          </p:nvPr>
        </p:nvSpPr>
        <p:spPr>
          <a:xfrm>
            <a:off x="838200" y="365125"/>
            <a:ext cx="10515600" cy="924669"/>
          </a:xfrm>
        </p:spPr>
        <p:txBody>
          <a:bodyPr/>
          <a:lstStyle/>
          <a:p>
            <a:r>
              <a:rPr lang="en-US" altLang="ja-JP" dirty="0"/>
              <a:t>50</a:t>
            </a:r>
            <a:r>
              <a:rPr lang="ja-JP" altLang="en-US" dirty="0"/>
              <a:t>年後の絶滅確率</a:t>
            </a:r>
            <a:endParaRPr kumimoji="1" lang="ja-JP" altLang="en-US" dirty="0"/>
          </a:p>
        </p:txBody>
      </p:sp>
      <p:sp>
        <p:nvSpPr>
          <p:cNvPr id="5" name="テキスト ボックス 4"/>
          <p:cNvSpPr txBox="1"/>
          <p:nvPr/>
        </p:nvSpPr>
        <p:spPr>
          <a:xfrm>
            <a:off x="5260515" y="2212311"/>
            <a:ext cx="835485" cy="369332"/>
          </a:xfrm>
          <a:prstGeom prst="rect">
            <a:avLst/>
          </a:prstGeom>
          <a:solidFill>
            <a:schemeClr val="bg1"/>
          </a:solidFill>
          <a:ln>
            <a:solidFill>
              <a:srgbClr val="FF0000"/>
            </a:solidFill>
          </a:ln>
        </p:spPr>
        <p:txBody>
          <a:bodyPr wrap="none" rtlCol="0">
            <a:spAutoFit/>
          </a:bodyPr>
          <a:lstStyle/>
          <a:p>
            <a:r>
              <a:rPr kumimoji="1" lang="en-US" altLang="ja-JP" dirty="0">
                <a:solidFill>
                  <a:srgbClr val="FF0000"/>
                </a:solidFill>
              </a:rPr>
              <a:t>F_</a:t>
            </a:r>
            <a:r>
              <a:rPr kumimoji="1" lang="en-US" altLang="ja-JP" sz="1400" dirty="0">
                <a:solidFill>
                  <a:srgbClr val="FF0000"/>
                </a:solidFill>
              </a:rPr>
              <a:t>MSY</a:t>
            </a:r>
            <a:endParaRPr kumimoji="1" lang="ja-JP" altLang="en-US" dirty="0">
              <a:solidFill>
                <a:srgbClr val="FF0000"/>
              </a:solidFill>
            </a:endParaRPr>
          </a:p>
        </p:txBody>
      </p:sp>
      <p:cxnSp>
        <p:nvCxnSpPr>
          <p:cNvPr id="7" name="直線矢印コネクタ 6"/>
          <p:cNvCxnSpPr/>
          <p:nvPr/>
        </p:nvCxnSpPr>
        <p:spPr>
          <a:xfrm rot="5400000" flipV="1">
            <a:off x="7137193" y="782577"/>
            <a:ext cx="0" cy="2337847"/>
          </a:xfrm>
          <a:prstGeom prst="straightConnector1">
            <a:avLst/>
          </a:prstGeom>
          <a:ln w="381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187108" y="2070761"/>
            <a:ext cx="3121618" cy="1804749"/>
          </a:xfrm>
          <a:prstGeom prst="roundRect">
            <a:avLst/>
          </a:prstGeom>
          <a:noFill/>
          <a:ln>
            <a:solidFill>
              <a:schemeClr val="bg1">
                <a:lumMod val="65000"/>
              </a:schemeClr>
            </a:solidFill>
          </a:ln>
        </p:spPr>
        <p:txBody>
          <a:bodyPr wrap="square" rtlCol="0">
            <a:spAutoFit/>
          </a:bodyPr>
          <a:lstStyle/>
          <a:p>
            <a:r>
              <a:rPr kumimoji="1" lang="en-US" altLang="ja-JP" sz="2000" dirty="0"/>
              <a:t>F_MSY</a:t>
            </a:r>
            <a:r>
              <a:rPr kumimoji="1" lang="ja-JP" altLang="en-US" sz="2000" dirty="0"/>
              <a:t>よりも高い</a:t>
            </a:r>
            <a:r>
              <a:rPr lang="ja-JP" altLang="en-US" sz="2000" dirty="0"/>
              <a:t>漁獲圧で漁獲しても，絶滅確率はそんなに変わらない＝</a:t>
            </a:r>
            <a:r>
              <a:rPr lang="en-US" altLang="ja-JP" sz="2000" dirty="0"/>
              <a:t>F</a:t>
            </a:r>
            <a:r>
              <a:rPr lang="en-US" altLang="ja-JP" sz="1400" dirty="0"/>
              <a:t>MSY</a:t>
            </a:r>
            <a:r>
              <a:rPr lang="ja-JP" altLang="en-US" sz="2000" dirty="0"/>
              <a:t>が正確にわかる必要はさほどない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95DD199F-BA6E-4739-B39E-76EC4CE104BB}" type="slidenum">
              <a:rPr kumimoji="1" lang="ja-JP" altLang="en-US" smtClean="0"/>
              <a:t>43</a:t>
            </a:fld>
            <a:endParaRPr kumimoji="1" lang="ja-JP" altLang="en-US"/>
          </a:p>
        </p:txBody>
      </p:sp>
    </p:spTree>
    <p:extLst>
      <p:ext uri="{BB962C8B-B14F-4D97-AF65-F5344CB8AC3E}">
        <p14:creationId xmlns:p14="http://schemas.microsoft.com/office/powerpoint/2010/main" val="2279671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352424" y="803759"/>
            <a:ext cx="6982653" cy="5685875"/>
          </a:xfrm>
          <a:prstGeom prst="rect">
            <a:avLst/>
          </a:prstGeom>
        </p:spPr>
      </p:pic>
      <p:sp>
        <p:nvSpPr>
          <p:cNvPr id="2" name="タイトル 1"/>
          <p:cNvSpPr>
            <a:spLocks noGrp="1"/>
          </p:cNvSpPr>
          <p:nvPr>
            <p:ph type="title"/>
          </p:nvPr>
        </p:nvSpPr>
        <p:spPr>
          <a:xfrm>
            <a:off x="838200" y="365126"/>
            <a:ext cx="10515600" cy="877266"/>
          </a:xfrm>
        </p:spPr>
        <p:txBody>
          <a:bodyPr/>
          <a:lstStyle/>
          <a:p>
            <a:r>
              <a:rPr kumimoji="1" lang="en-US" altLang="ja-JP" dirty="0"/>
              <a:t>50</a:t>
            </a:r>
            <a:r>
              <a:rPr kumimoji="1" lang="ja-JP" altLang="en-US" dirty="0"/>
              <a:t>年後の漁獲量（</a:t>
            </a:r>
            <a:r>
              <a:rPr kumimoji="1" lang="en-US" altLang="ja-JP" dirty="0"/>
              <a:t>CV=0.2</a:t>
            </a:r>
            <a:r>
              <a:rPr kumimoji="1" lang="ja-JP" altLang="en-US" dirty="0"/>
              <a:t>のとき）</a:t>
            </a:r>
          </a:p>
        </p:txBody>
      </p:sp>
      <p:sp>
        <p:nvSpPr>
          <p:cNvPr id="7" name="正方形/長方形 6"/>
          <p:cNvSpPr/>
          <p:nvPr/>
        </p:nvSpPr>
        <p:spPr>
          <a:xfrm>
            <a:off x="6510128" y="3220277"/>
            <a:ext cx="824949" cy="447261"/>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MSY</a:t>
            </a:r>
            <a:endParaRPr kumimoji="1" lang="ja-JP" altLang="en-US" dirty="0">
              <a:solidFill>
                <a:srgbClr val="FF0000"/>
              </a:solidFill>
            </a:endParaRPr>
          </a:p>
        </p:txBody>
      </p:sp>
      <p:sp>
        <p:nvSpPr>
          <p:cNvPr id="8" name="テキスト ボックス 7"/>
          <p:cNvSpPr txBox="1"/>
          <p:nvPr/>
        </p:nvSpPr>
        <p:spPr>
          <a:xfrm>
            <a:off x="7434470" y="1769165"/>
            <a:ext cx="4492487" cy="3046988"/>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毎年の漁獲量の変動は大きい</a:t>
            </a:r>
            <a:endParaRPr lang="en-US" altLang="ja-JP" sz="2400" dirty="0"/>
          </a:p>
          <a:p>
            <a:pPr marL="285750" indent="-285750">
              <a:buFont typeface="Arial" panose="020B0604020202020204" pitchFamily="34" charset="0"/>
              <a:buChar char="•"/>
            </a:pPr>
            <a:r>
              <a:rPr kumimoji="1" lang="en-US" altLang="ja-JP" sz="2400" dirty="0"/>
              <a:t>F</a:t>
            </a:r>
            <a:r>
              <a:rPr kumimoji="1" lang="en-US" altLang="ja-JP" dirty="0"/>
              <a:t>MSY</a:t>
            </a:r>
            <a:r>
              <a:rPr lang="ja-JP" altLang="en-US" sz="2400" dirty="0"/>
              <a:t>で平均漁獲量は最大に</a:t>
            </a:r>
            <a:endParaRPr lang="en-US" altLang="ja-JP" sz="2400" dirty="0"/>
          </a:p>
          <a:p>
            <a:pPr marL="285750" indent="-285750">
              <a:buFont typeface="Arial" panose="020B0604020202020204" pitchFamily="34" charset="0"/>
              <a:buChar char="•"/>
            </a:pPr>
            <a:r>
              <a:rPr lang="en-US" altLang="ja-JP" sz="2400" dirty="0"/>
              <a:t>F=0.1</a:t>
            </a:r>
            <a:r>
              <a:rPr lang="ja-JP" altLang="en-US" sz="2400" dirty="0"/>
              <a:t>～</a:t>
            </a:r>
            <a:r>
              <a:rPr lang="en-US" altLang="ja-JP" sz="2400" dirty="0"/>
              <a:t>0.2</a:t>
            </a:r>
            <a:r>
              <a:rPr lang="ja-JP" altLang="en-US" sz="2400" dirty="0"/>
              <a:t>の範囲で達成できる平均漁獲量はほぼ同じ</a:t>
            </a:r>
            <a:endParaRPr lang="en-US" altLang="ja-JP" sz="2400" dirty="0"/>
          </a:p>
          <a:p>
            <a:pPr marL="800100" lvl="1" indent="-342900">
              <a:buFont typeface="Wingdings" panose="05000000000000000000" pitchFamily="2" charset="2"/>
              <a:buChar char="ü"/>
            </a:pPr>
            <a:r>
              <a:rPr lang="en-US" altLang="ja-JP" sz="2400" dirty="0"/>
              <a:t>F=0.1</a:t>
            </a:r>
            <a:r>
              <a:rPr lang="ja-JP" altLang="en-US" sz="2400" dirty="0"/>
              <a:t>のとき</a:t>
            </a:r>
            <a:r>
              <a:rPr lang="en-US" altLang="ja-JP" sz="2400" dirty="0"/>
              <a:t>6.6</a:t>
            </a:r>
            <a:r>
              <a:rPr lang="ja-JP" altLang="en-US" sz="2400" dirty="0"/>
              <a:t>トン</a:t>
            </a:r>
            <a:endParaRPr lang="en-US" altLang="ja-JP" sz="2400" dirty="0"/>
          </a:p>
          <a:p>
            <a:pPr marL="800100" lvl="1" indent="-342900">
              <a:buFont typeface="Wingdings" panose="05000000000000000000" pitchFamily="2" charset="2"/>
              <a:buChar char="ü"/>
            </a:pPr>
            <a:r>
              <a:rPr lang="en-US" altLang="ja-JP" sz="2400" dirty="0"/>
              <a:t>F=0.15</a:t>
            </a:r>
            <a:r>
              <a:rPr lang="ja-JP" altLang="en-US" sz="2400" dirty="0"/>
              <a:t>のとき</a:t>
            </a:r>
            <a:r>
              <a:rPr lang="en-US" altLang="ja-JP" sz="2400" dirty="0"/>
              <a:t>7.4</a:t>
            </a:r>
            <a:r>
              <a:rPr lang="ja-JP" altLang="en-US" sz="2400" dirty="0"/>
              <a:t>トン</a:t>
            </a:r>
            <a:endParaRPr lang="en-US" altLang="ja-JP" sz="2400" dirty="0"/>
          </a:p>
          <a:p>
            <a:pPr marL="800100" lvl="1" indent="-342900">
              <a:buFont typeface="Wingdings" panose="05000000000000000000" pitchFamily="2" charset="2"/>
              <a:buChar char="ü"/>
            </a:pPr>
            <a:r>
              <a:rPr lang="en-US" altLang="ja-JP" sz="2400" dirty="0"/>
              <a:t>F=7.1</a:t>
            </a:r>
            <a:r>
              <a:rPr lang="ja-JP" altLang="en-US" sz="2400" dirty="0"/>
              <a:t>のとき</a:t>
            </a:r>
            <a:r>
              <a:rPr lang="en-US" altLang="ja-JP" sz="2400" dirty="0"/>
              <a:t>6.7</a:t>
            </a:r>
            <a:r>
              <a:rPr lang="ja-JP" altLang="en-US" sz="2400" dirty="0"/>
              <a:t>トン</a:t>
            </a:r>
            <a:endParaRPr lang="en-US" altLang="ja-JP" sz="2400" dirty="0"/>
          </a:p>
          <a:p>
            <a:pPr marL="285750" indent="-285750">
              <a:buFont typeface="Arial" panose="020B0604020202020204" pitchFamily="34" charset="0"/>
              <a:buChar char="•"/>
            </a:pPr>
            <a:endParaRPr kumimoji="1" lang="ja-JP" altLang="en-US" sz="2400" dirty="0"/>
          </a:p>
        </p:txBody>
      </p:sp>
      <p:cxnSp>
        <p:nvCxnSpPr>
          <p:cNvPr id="10" name="直線矢印コネクタ 9"/>
          <p:cNvCxnSpPr/>
          <p:nvPr/>
        </p:nvCxnSpPr>
        <p:spPr>
          <a:xfrm flipH="1">
            <a:off x="9591261" y="4516027"/>
            <a:ext cx="0" cy="59634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7434470" y="5124397"/>
            <a:ext cx="4070937" cy="1200329"/>
          </a:xfrm>
          <a:prstGeom prst="rect">
            <a:avLst/>
          </a:prstGeom>
          <a:noFill/>
        </p:spPr>
        <p:txBody>
          <a:bodyPr wrap="square" rtlCol="0">
            <a:spAutoFit/>
          </a:bodyPr>
          <a:lstStyle/>
          <a:p>
            <a:pPr algn="ctr"/>
            <a:r>
              <a:rPr kumimoji="1" lang="en-US" altLang="ja-JP" sz="2400" b="1" dirty="0">
                <a:solidFill>
                  <a:srgbClr val="FF0000"/>
                </a:solidFill>
              </a:rPr>
              <a:t>Pretty Good Yield </a:t>
            </a:r>
          </a:p>
          <a:p>
            <a:pPr algn="ctr"/>
            <a:r>
              <a:rPr kumimoji="1" lang="en-US" altLang="ja-JP" sz="2400" b="1" dirty="0">
                <a:solidFill>
                  <a:srgbClr val="FF0000"/>
                </a:solidFill>
              </a:rPr>
              <a:t>(</a:t>
            </a:r>
            <a:r>
              <a:rPr kumimoji="1" lang="ja-JP" altLang="en-US" sz="2400" b="1" dirty="0">
                <a:solidFill>
                  <a:srgbClr val="FF0000"/>
                </a:solidFill>
              </a:rPr>
              <a:t>いい感じの漁獲量</a:t>
            </a:r>
            <a:r>
              <a:rPr kumimoji="1" lang="en-US" altLang="ja-JP" sz="2400" b="1" dirty="0">
                <a:solidFill>
                  <a:srgbClr val="FF0000"/>
                </a:solidFill>
              </a:rPr>
              <a:t>) </a:t>
            </a:r>
          </a:p>
          <a:p>
            <a:pPr algn="ctr"/>
            <a:r>
              <a:rPr kumimoji="1" lang="en-US" altLang="ja-JP" sz="2400" b="1" dirty="0">
                <a:solidFill>
                  <a:srgbClr val="FF0000"/>
                </a:solidFill>
              </a:rPr>
              <a:t>(Hilborn 2010)</a:t>
            </a:r>
            <a:endParaRPr kumimoji="1" lang="ja-JP" altLang="en-US" sz="24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95DD199F-BA6E-4739-B39E-76EC4CE104BB}" type="slidenum">
              <a:rPr kumimoji="1" lang="ja-JP" altLang="en-US" smtClean="0"/>
              <a:t>44</a:t>
            </a:fld>
            <a:endParaRPr kumimoji="1" lang="ja-JP" altLang="en-US"/>
          </a:p>
        </p:txBody>
      </p:sp>
    </p:spTree>
    <p:extLst>
      <p:ext uri="{BB962C8B-B14F-4D97-AF65-F5344CB8AC3E}">
        <p14:creationId xmlns:p14="http://schemas.microsoft.com/office/powerpoint/2010/main" val="2662660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Pretty Good Yield</a:t>
            </a:r>
            <a:endParaRPr kumimoji="1" lang="ja-JP" altLang="en-US" dirty="0"/>
          </a:p>
        </p:txBody>
      </p:sp>
      <p:sp>
        <p:nvSpPr>
          <p:cNvPr id="3" name="コンテンツ プレースホルダー 2"/>
          <p:cNvSpPr>
            <a:spLocks noGrp="1"/>
          </p:cNvSpPr>
          <p:nvPr>
            <p:ph idx="1"/>
          </p:nvPr>
        </p:nvSpPr>
        <p:spPr>
          <a:xfrm>
            <a:off x="737047" y="6271591"/>
            <a:ext cx="10515600" cy="730320"/>
          </a:xfrm>
        </p:spPr>
        <p:txBody>
          <a:bodyPr>
            <a:normAutofit/>
          </a:bodyPr>
          <a:lstStyle/>
          <a:p>
            <a:r>
              <a:rPr lang="en-US" altLang="ja-JP" sz="1800" dirty="0"/>
              <a:t>Hilborn, R. (2010). Pretty Good Yield and exploited fishes. </a:t>
            </a:r>
            <a:r>
              <a:rPr lang="en-US" altLang="ja-JP" sz="1800" i="1" dirty="0"/>
              <a:t>Marine Policy</a:t>
            </a:r>
            <a:r>
              <a:rPr lang="en-US" altLang="ja-JP" sz="1800" dirty="0"/>
              <a:t>, </a:t>
            </a:r>
            <a:r>
              <a:rPr lang="en-US" altLang="ja-JP" sz="1800" i="1" dirty="0"/>
              <a:t>34</a:t>
            </a:r>
            <a:r>
              <a:rPr lang="en-US" altLang="ja-JP" sz="1800" dirty="0"/>
              <a:t>(1), 193–196.</a:t>
            </a:r>
            <a:endParaRPr kumimoji="1" lang="ja-JP" altLang="en-US" sz="1800" dirty="0"/>
          </a:p>
        </p:txBody>
      </p:sp>
      <p:pic>
        <p:nvPicPr>
          <p:cNvPr id="4" name="図 3"/>
          <p:cNvPicPr>
            <a:picLocks noChangeAspect="1"/>
          </p:cNvPicPr>
          <p:nvPr/>
        </p:nvPicPr>
        <p:blipFill>
          <a:blip r:embed="rId2"/>
          <a:stretch>
            <a:fillRect/>
          </a:stretch>
        </p:blipFill>
        <p:spPr>
          <a:xfrm>
            <a:off x="737047" y="1690688"/>
            <a:ext cx="6009137" cy="4442584"/>
          </a:xfrm>
          <a:prstGeom prst="rect">
            <a:avLst/>
          </a:prstGeom>
        </p:spPr>
      </p:pic>
      <p:sp>
        <p:nvSpPr>
          <p:cNvPr id="5" name="テキスト ボックス 4"/>
          <p:cNvSpPr txBox="1"/>
          <p:nvPr/>
        </p:nvSpPr>
        <p:spPr>
          <a:xfrm>
            <a:off x="4542183" y="5327374"/>
            <a:ext cx="1800493" cy="369332"/>
          </a:xfrm>
          <a:prstGeom prst="rect">
            <a:avLst/>
          </a:prstGeom>
          <a:noFill/>
        </p:spPr>
        <p:txBody>
          <a:bodyPr wrap="none" rtlCol="0">
            <a:spAutoFit/>
          </a:bodyPr>
          <a:lstStyle/>
          <a:p>
            <a:r>
              <a:rPr kumimoji="1" lang="ja-JP" altLang="en-US" dirty="0"/>
              <a:t>再生産性の高さ</a:t>
            </a:r>
          </a:p>
        </p:txBody>
      </p:sp>
      <p:sp>
        <p:nvSpPr>
          <p:cNvPr id="6" name="テキスト ボックス 5"/>
          <p:cNvSpPr txBox="1"/>
          <p:nvPr/>
        </p:nvSpPr>
        <p:spPr>
          <a:xfrm rot="16200000">
            <a:off x="-1423958" y="3065216"/>
            <a:ext cx="3877985" cy="646331"/>
          </a:xfrm>
          <a:prstGeom prst="rect">
            <a:avLst/>
          </a:prstGeom>
          <a:noFill/>
        </p:spPr>
        <p:txBody>
          <a:bodyPr wrap="none" rtlCol="0">
            <a:spAutoFit/>
          </a:bodyPr>
          <a:lstStyle/>
          <a:p>
            <a:pPr algn="ctr"/>
            <a:r>
              <a:rPr kumimoji="1" lang="ja-JP" altLang="en-US" dirty="0"/>
              <a:t>資源量</a:t>
            </a:r>
            <a:endParaRPr kumimoji="1" lang="en-US" altLang="ja-JP" dirty="0"/>
          </a:p>
          <a:p>
            <a:pPr algn="ctr"/>
            <a:r>
              <a:rPr kumimoji="1" lang="ja-JP" altLang="en-US" dirty="0"/>
              <a:t>（漁獲なしのときの資源量との比）</a:t>
            </a:r>
          </a:p>
        </p:txBody>
      </p:sp>
      <p:sp>
        <p:nvSpPr>
          <p:cNvPr id="7" name="テキスト ボックス 6"/>
          <p:cNvSpPr txBox="1"/>
          <p:nvPr/>
        </p:nvSpPr>
        <p:spPr>
          <a:xfrm>
            <a:off x="2027582" y="3093532"/>
            <a:ext cx="3747053" cy="830997"/>
          </a:xfrm>
          <a:prstGeom prst="rect">
            <a:avLst/>
          </a:prstGeom>
          <a:noFill/>
        </p:spPr>
        <p:txBody>
          <a:bodyPr wrap="square" rtlCol="0">
            <a:spAutoFit/>
          </a:bodyPr>
          <a:lstStyle/>
          <a:p>
            <a:r>
              <a:rPr kumimoji="1" lang="en-US" altLang="ja-JP" sz="2400" dirty="0"/>
              <a:t>MSY</a:t>
            </a:r>
            <a:r>
              <a:rPr kumimoji="1" lang="ja-JP" altLang="en-US" sz="2400" dirty="0"/>
              <a:t>の</a:t>
            </a:r>
            <a:r>
              <a:rPr kumimoji="1" lang="en-US" altLang="ja-JP" sz="2400" dirty="0"/>
              <a:t>80%</a:t>
            </a:r>
            <a:r>
              <a:rPr kumimoji="1" lang="ja-JP" altLang="en-US" sz="2400" dirty="0"/>
              <a:t>の漁獲量を　平均的に達成できる領域</a:t>
            </a:r>
          </a:p>
        </p:txBody>
      </p:sp>
      <p:sp>
        <p:nvSpPr>
          <p:cNvPr id="8" name="テキスト ボックス 7"/>
          <p:cNvSpPr txBox="1"/>
          <p:nvPr/>
        </p:nvSpPr>
        <p:spPr>
          <a:xfrm>
            <a:off x="6862140" y="2221844"/>
            <a:ext cx="5230468" cy="1938992"/>
          </a:xfrm>
          <a:prstGeom prst="rect">
            <a:avLst/>
          </a:prstGeom>
          <a:noFill/>
        </p:spPr>
        <p:txBody>
          <a:bodyPr wrap="square" rtlCol="0">
            <a:spAutoFit/>
          </a:bodyPr>
          <a:lstStyle/>
          <a:p>
            <a:pPr algn="ctr"/>
            <a:r>
              <a:rPr kumimoji="1" lang="ja-JP" altLang="en-US" sz="2400" dirty="0"/>
              <a:t>厳密な</a:t>
            </a:r>
            <a:r>
              <a:rPr kumimoji="1" lang="en-US" altLang="ja-JP" sz="2400" dirty="0"/>
              <a:t>MSY</a:t>
            </a:r>
            <a:r>
              <a:rPr kumimoji="1" lang="ja-JP" altLang="en-US" sz="2400" dirty="0"/>
              <a:t>を達成するのは難しいが，「なかなか良い感じの漁獲量</a:t>
            </a:r>
            <a:r>
              <a:rPr kumimoji="1" lang="en-US" altLang="ja-JP" sz="2400" dirty="0"/>
              <a:t>(PGY)</a:t>
            </a:r>
            <a:r>
              <a:rPr kumimoji="1" lang="ja-JP" altLang="en-US" sz="2400" dirty="0"/>
              <a:t>」を得るための資源レベルの範囲はけっこう広い</a:t>
            </a:r>
            <a:endParaRPr lang="en-US" altLang="ja-JP" sz="2400" dirty="0"/>
          </a:p>
          <a:p>
            <a:pPr algn="ctr"/>
            <a:endParaRPr kumimoji="1" lang="ja-JP" altLang="en-US" sz="2400" dirty="0"/>
          </a:p>
        </p:txBody>
      </p:sp>
      <p:sp>
        <p:nvSpPr>
          <p:cNvPr id="9" name="スライド番号プレースホルダー 8"/>
          <p:cNvSpPr>
            <a:spLocks noGrp="1"/>
          </p:cNvSpPr>
          <p:nvPr>
            <p:ph type="sldNum" sz="quarter" idx="12"/>
          </p:nvPr>
        </p:nvSpPr>
        <p:spPr/>
        <p:txBody>
          <a:bodyPr/>
          <a:lstStyle/>
          <a:p>
            <a:fld id="{95DD199F-BA6E-4739-B39E-76EC4CE104BB}" type="slidenum">
              <a:rPr kumimoji="1" lang="ja-JP" altLang="en-US" smtClean="0"/>
              <a:t>45</a:t>
            </a:fld>
            <a:endParaRPr kumimoji="1" lang="ja-JP" altLang="en-US"/>
          </a:p>
        </p:txBody>
      </p:sp>
    </p:spTree>
    <p:extLst>
      <p:ext uri="{BB962C8B-B14F-4D97-AF65-F5344CB8AC3E}">
        <p14:creationId xmlns:p14="http://schemas.microsoft.com/office/powerpoint/2010/main" val="155860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9561" y="305490"/>
            <a:ext cx="10866120" cy="658605"/>
          </a:xfrm>
        </p:spPr>
        <p:txBody>
          <a:bodyPr>
            <a:normAutofit fontScale="90000"/>
          </a:bodyPr>
          <a:lstStyle/>
          <a:p>
            <a:r>
              <a:rPr lang="ja-JP" altLang="en-US" dirty="0"/>
              <a:t>今の</a:t>
            </a:r>
            <a:r>
              <a:rPr kumimoji="1" lang="en-US" altLang="ja-JP" dirty="0"/>
              <a:t>MSY</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020797233"/>
              </p:ext>
            </p:extLst>
          </p:nvPr>
        </p:nvGraphicFramePr>
        <p:xfrm>
          <a:off x="289561" y="1022269"/>
          <a:ext cx="11498579" cy="3397211"/>
        </p:xfrm>
        <a:graphic>
          <a:graphicData uri="http://schemas.openxmlformats.org/drawingml/2006/table">
            <a:tbl>
              <a:tblPr firstRow="1" bandRow="1">
                <a:tableStyleId>{93296810-A885-4BE3-A3E7-6D5BEEA58F35}</a:tableStyleId>
              </a:tblPr>
              <a:tblGrid>
                <a:gridCol w="3972930">
                  <a:extLst>
                    <a:ext uri="{9D8B030D-6E8A-4147-A177-3AD203B41FA5}">
                      <a16:colId xmlns:a16="http://schemas.microsoft.com/office/drawing/2014/main" val="2420301859"/>
                    </a:ext>
                  </a:extLst>
                </a:gridCol>
                <a:gridCol w="7525649">
                  <a:extLst>
                    <a:ext uri="{9D8B030D-6E8A-4147-A177-3AD203B41FA5}">
                      <a16:colId xmlns:a16="http://schemas.microsoft.com/office/drawing/2014/main" val="56884670"/>
                    </a:ext>
                  </a:extLst>
                </a:gridCol>
              </a:tblGrid>
              <a:tr h="654011">
                <a:tc>
                  <a:txBody>
                    <a:bodyPr/>
                    <a:lstStyle/>
                    <a:p>
                      <a:r>
                        <a:rPr kumimoji="1" lang="ja-JP" altLang="en-US" sz="2800" dirty="0"/>
                        <a:t>漁獲方式</a:t>
                      </a:r>
                    </a:p>
                  </a:txBody>
                  <a:tcPr/>
                </a:tc>
                <a:tc>
                  <a:txBody>
                    <a:bodyPr/>
                    <a:lstStyle/>
                    <a:p>
                      <a:r>
                        <a:rPr kumimoji="1" lang="en-US" altLang="ja-JP" sz="2800" dirty="0"/>
                        <a:t>F</a:t>
                      </a:r>
                      <a:r>
                        <a:rPr kumimoji="1" lang="en-US" altLang="ja-JP" sz="2800" baseline="-25000" dirty="0"/>
                        <a:t>MSY</a:t>
                      </a:r>
                      <a:r>
                        <a:rPr kumimoji="1" lang="ja-JP" altLang="en-US" sz="2800" dirty="0"/>
                        <a:t>以下の漁獲率で一定率の漁獲</a:t>
                      </a:r>
                    </a:p>
                  </a:txBody>
                  <a:tcPr/>
                </a:tc>
                <a:extLst>
                  <a:ext uri="{0D108BD9-81ED-4DB2-BD59-A6C34878D82A}">
                    <a16:rowId xmlns:a16="http://schemas.microsoft.com/office/drawing/2014/main" val="4040350418"/>
                  </a:ext>
                </a:extLst>
              </a:tr>
              <a:tr h="654011">
                <a:tc>
                  <a:txBody>
                    <a:bodyPr/>
                    <a:lstStyle/>
                    <a:p>
                      <a:r>
                        <a:rPr kumimoji="1" lang="en-US" altLang="ja-JP" sz="2800" dirty="0"/>
                        <a:t>MSY</a:t>
                      </a:r>
                      <a:r>
                        <a:rPr kumimoji="1" lang="ja-JP" altLang="en-US" sz="2800" dirty="0"/>
                        <a:t>計算の条件</a:t>
                      </a:r>
                    </a:p>
                  </a:txBody>
                  <a:tcPr/>
                </a:tc>
                <a:tc>
                  <a:txBody>
                    <a:bodyPr/>
                    <a:lstStyle/>
                    <a:p>
                      <a:r>
                        <a:rPr kumimoji="1" lang="ja-JP" altLang="en-US" sz="2800" dirty="0"/>
                        <a:t>加入変動を考慮して</a:t>
                      </a:r>
                      <a:r>
                        <a:rPr kumimoji="1" lang="en-US" altLang="ja-JP" sz="2800" dirty="0"/>
                        <a:t>F</a:t>
                      </a:r>
                      <a:r>
                        <a:rPr kumimoji="1" lang="en-US" altLang="ja-JP" sz="2800" baseline="-25000" dirty="0"/>
                        <a:t>MSY</a:t>
                      </a:r>
                      <a:r>
                        <a:rPr kumimoji="1" lang="ja-JP" altLang="en-US" sz="2800" dirty="0"/>
                        <a:t>で漁獲したときの平均的な漁獲量を</a:t>
                      </a:r>
                      <a:r>
                        <a:rPr kumimoji="1" lang="en-US" altLang="ja-JP" sz="2800" dirty="0"/>
                        <a:t>MSY (</a:t>
                      </a:r>
                      <a:r>
                        <a:rPr kumimoji="1" lang="ja-JP" altLang="en-US" sz="2800" dirty="0"/>
                        <a:t>または</a:t>
                      </a:r>
                      <a:r>
                        <a:rPr kumimoji="1" lang="en-US" altLang="ja-JP" sz="2800" dirty="0"/>
                        <a:t>MAY, Maximum Average</a:t>
                      </a:r>
                      <a:r>
                        <a:rPr kumimoji="1" lang="en-US" altLang="ja-JP" sz="2800" baseline="0" dirty="0"/>
                        <a:t> Yield</a:t>
                      </a:r>
                      <a:r>
                        <a:rPr kumimoji="1" lang="en-US" altLang="ja-JP" sz="2800" dirty="0"/>
                        <a:t>)</a:t>
                      </a:r>
                      <a:r>
                        <a:rPr kumimoji="1" lang="ja-JP" altLang="en-US" sz="2800" dirty="0"/>
                        <a:t>とする</a:t>
                      </a:r>
                      <a:endParaRPr kumimoji="1" lang="en-US" altLang="ja-JP" sz="2800" dirty="0"/>
                    </a:p>
                  </a:txBody>
                  <a:tcPr/>
                </a:tc>
                <a:extLst>
                  <a:ext uri="{0D108BD9-81ED-4DB2-BD59-A6C34878D82A}">
                    <a16:rowId xmlns:a16="http://schemas.microsoft.com/office/drawing/2014/main" val="1524767782"/>
                  </a:ext>
                </a:extLst>
              </a:tr>
              <a:tr h="623014">
                <a:tc>
                  <a:txBody>
                    <a:bodyPr/>
                    <a:lstStyle/>
                    <a:p>
                      <a:r>
                        <a:rPr kumimoji="1" lang="ja-JP" altLang="en-US" sz="2800" dirty="0"/>
                        <a:t>個体群動態モデル</a:t>
                      </a:r>
                    </a:p>
                  </a:txBody>
                  <a:tcPr/>
                </a:tc>
                <a:tc>
                  <a:txBody>
                    <a:bodyPr/>
                    <a:lstStyle/>
                    <a:p>
                      <a:r>
                        <a:rPr kumimoji="1" lang="ja-JP" altLang="en-US" sz="2800" baseline="0" dirty="0"/>
                        <a:t>プロダクションモデルに限らず，密度依存の再生産関係を仮定した年齢構成モデルなど，資源評価で用いられているモデル何でも</a:t>
                      </a:r>
                      <a:endParaRPr kumimoji="1" lang="en-US" altLang="ja-JP" sz="2800" baseline="0" dirty="0"/>
                    </a:p>
                  </a:txBody>
                  <a:tcPr/>
                </a:tc>
                <a:extLst>
                  <a:ext uri="{0D108BD9-81ED-4DB2-BD59-A6C34878D82A}">
                    <a16:rowId xmlns:a16="http://schemas.microsoft.com/office/drawing/2014/main" val="2250244852"/>
                  </a:ext>
                </a:extLst>
              </a:tr>
            </a:tbl>
          </a:graphicData>
        </a:graphic>
      </p:graphicFrame>
      <p:sp>
        <p:nvSpPr>
          <p:cNvPr id="5" name="矢印: 下 4"/>
          <p:cNvSpPr/>
          <p:nvPr/>
        </p:nvSpPr>
        <p:spPr>
          <a:xfrm>
            <a:off x="1588771" y="4477654"/>
            <a:ext cx="1524000" cy="690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p:nvSpPr>
        <p:spPr>
          <a:xfrm>
            <a:off x="289561" y="5269265"/>
            <a:ext cx="11498579" cy="594062"/>
          </a:xfrm>
          <a:prstGeom prst="roundRect">
            <a:avLst>
              <a:gd name="adj" fmla="val 21298"/>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800" dirty="0"/>
              <a:t>MSY</a:t>
            </a:r>
            <a:r>
              <a:rPr kumimoji="1" lang="ja-JP" altLang="en-US" sz="2800" dirty="0"/>
              <a:t>は最近（</a:t>
            </a:r>
            <a:r>
              <a:rPr kumimoji="1" lang="en-US" altLang="ja-JP" sz="2800" dirty="0"/>
              <a:t>2000</a:t>
            </a:r>
            <a:r>
              <a:rPr lang="ja-JP" altLang="en-US" sz="2800" dirty="0"/>
              <a:t>年台</a:t>
            </a:r>
            <a:r>
              <a:rPr lang="en-US" altLang="ja-JP" sz="2800" dirty="0"/>
              <a:t>~</a:t>
            </a:r>
            <a:r>
              <a:rPr kumimoji="1" lang="ja-JP" altLang="en-US" sz="2800" dirty="0"/>
              <a:t>）になって，新たな役割を持って復活</a:t>
            </a:r>
          </a:p>
        </p:txBody>
      </p:sp>
      <p:sp>
        <p:nvSpPr>
          <p:cNvPr id="8" name="テキスト ボックス 7"/>
          <p:cNvSpPr txBox="1"/>
          <p:nvPr/>
        </p:nvSpPr>
        <p:spPr>
          <a:xfrm>
            <a:off x="2051142" y="6050286"/>
            <a:ext cx="9485289" cy="646331"/>
          </a:xfrm>
          <a:prstGeom prst="rect">
            <a:avLst/>
          </a:prstGeom>
          <a:noFill/>
        </p:spPr>
        <p:txBody>
          <a:bodyPr wrap="none" rtlCol="0">
            <a:spAutoFit/>
          </a:bodyPr>
          <a:lstStyle/>
          <a:p>
            <a:r>
              <a:rPr lang="en-US" altLang="ja-JP" dirty="0"/>
              <a:t>Mace, P. M. (2001). A new role for MSY in single-species and ecosystem approaches to</a:t>
            </a:r>
          </a:p>
          <a:p>
            <a:r>
              <a:rPr lang="en-US" altLang="ja-JP" dirty="0"/>
              <a:t> fisheries stock assessment and management. </a:t>
            </a:r>
            <a:r>
              <a:rPr lang="en-US" altLang="ja-JP" i="1" dirty="0"/>
              <a:t>Fish and Fisheries</a:t>
            </a:r>
            <a:r>
              <a:rPr lang="en-US" altLang="ja-JP" dirty="0"/>
              <a:t>, </a:t>
            </a:r>
            <a:r>
              <a:rPr lang="en-US" altLang="ja-JP" i="1" dirty="0"/>
              <a:t>2</a:t>
            </a:r>
            <a:r>
              <a:rPr lang="en-US" altLang="ja-JP" dirty="0"/>
              <a:t>, 2–32. </a:t>
            </a:r>
            <a:endParaRPr kumimoji="1" lang="ja-JP" altLang="en-US" dirty="0"/>
          </a:p>
        </p:txBody>
      </p:sp>
      <p:sp>
        <p:nvSpPr>
          <p:cNvPr id="3" name="スライド番号プレースホルダー 2"/>
          <p:cNvSpPr>
            <a:spLocks noGrp="1"/>
          </p:cNvSpPr>
          <p:nvPr>
            <p:ph type="sldNum" sz="quarter" idx="12"/>
          </p:nvPr>
        </p:nvSpPr>
        <p:spPr/>
        <p:txBody>
          <a:bodyPr/>
          <a:lstStyle/>
          <a:p>
            <a:fld id="{95DD199F-BA6E-4739-B39E-76EC4CE104BB}" type="slidenum">
              <a:rPr kumimoji="1" lang="ja-JP" altLang="en-US" smtClean="0"/>
              <a:t>46</a:t>
            </a:fld>
            <a:endParaRPr kumimoji="1" lang="ja-JP" altLang="en-US"/>
          </a:p>
        </p:txBody>
      </p:sp>
    </p:spTree>
    <p:extLst>
      <p:ext uri="{BB962C8B-B14F-4D97-AF65-F5344CB8AC3E}">
        <p14:creationId xmlns:p14="http://schemas.microsoft.com/office/powerpoint/2010/main" val="3700486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p:cNvSpPr txBox="1">
            <a:spLocks/>
          </p:cNvSpPr>
          <p:nvPr/>
        </p:nvSpPr>
        <p:spPr>
          <a:xfrm>
            <a:off x="389106" y="1308100"/>
            <a:ext cx="11396494" cy="5372100"/>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452438" indent="-452438" algn="l" defTabSz="914400" rtl="0" eaLnBrk="1" latinLnBrk="0" hangingPunct="1">
              <a:lnSpc>
                <a:spcPct val="90000"/>
              </a:lnSpc>
              <a:spcBef>
                <a:spcPts val="1000"/>
              </a:spcBef>
              <a:buFont typeface="游ゴシック" panose="020B0400000000000000" pitchFamily="50" charset="-128"/>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p>
          <a:p>
            <a:endParaRPr lang="en-US" altLang="ja-JP" dirty="0"/>
          </a:p>
          <a:p>
            <a:endParaRPr lang="en-US" altLang="ja-JP" dirty="0"/>
          </a:p>
          <a:p>
            <a:r>
              <a:rPr lang="ja-JP" altLang="en-US" dirty="0"/>
              <a:t>長年</a:t>
            </a:r>
            <a:r>
              <a:rPr lang="en-US" altLang="ja-JP" dirty="0"/>
              <a:t>MSY</a:t>
            </a:r>
            <a:r>
              <a:rPr lang="ja-JP" altLang="en-US" dirty="0"/>
              <a:t>嫌いだったが国際的な風潮に負けて導入</a:t>
            </a:r>
            <a:endParaRPr lang="en-US" altLang="ja-JP" dirty="0"/>
          </a:p>
          <a:p>
            <a:r>
              <a:rPr lang="en-US" altLang="ja-JP" dirty="0"/>
              <a:t>Many objections against the reference points associated with MSY, ... , are well-founded but controversies among experts, ..., just provide the opportune climate for politicians to delay actions in the direction of reduced fishing impacts on fish stocks and marine ecosystems. </a:t>
            </a:r>
            <a:endParaRPr lang="ja-JP" altLang="en-US" dirty="0"/>
          </a:p>
        </p:txBody>
      </p:sp>
      <p:sp>
        <p:nvSpPr>
          <p:cNvPr id="2" name="タイトル 1"/>
          <p:cNvSpPr>
            <a:spLocks noGrp="1"/>
          </p:cNvSpPr>
          <p:nvPr>
            <p:ph type="title"/>
          </p:nvPr>
        </p:nvSpPr>
        <p:spPr>
          <a:xfrm>
            <a:off x="838200" y="365126"/>
            <a:ext cx="10515600" cy="877718"/>
          </a:xfrm>
        </p:spPr>
        <p:txBody>
          <a:bodyPr/>
          <a:lstStyle/>
          <a:p>
            <a:r>
              <a:rPr lang="en-US" altLang="ja-JP" dirty="0"/>
              <a:t>ICES</a:t>
            </a:r>
            <a:r>
              <a:rPr lang="ja-JP" altLang="en-US" dirty="0"/>
              <a:t>も</a:t>
            </a:r>
            <a:r>
              <a:rPr lang="en-US" altLang="ja-JP" dirty="0"/>
              <a:t>MSY</a:t>
            </a:r>
            <a:r>
              <a:rPr lang="ja-JP" altLang="en-US" dirty="0"/>
              <a:t>を採用</a:t>
            </a:r>
            <a:endParaRPr kumimoji="1" lang="ja-JP" altLang="en-US" dirty="0"/>
          </a:p>
        </p:txBody>
      </p:sp>
      <p:pic>
        <p:nvPicPr>
          <p:cNvPr id="4" name="図 3"/>
          <p:cNvPicPr>
            <a:picLocks noChangeAspect="1"/>
          </p:cNvPicPr>
          <p:nvPr/>
        </p:nvPicPr>
        <p:blipFill>
          <a:blip r:embed="rId3"/>
          <a:stretch>
            <a:fillRect/>
          </a:stretch>
        </p:blipFill>
        <p:spPr>
          <a:xfrm>
            <a:off x="838200" y="1535107"/>
            <a:ext cx="10693400" cy="1320451"/>
          </a:xfrm>
          <a:prstGeom prst="rect">
            <a:avLst/>
          </a:prstGeom>
        </p:spPr>
      </p:pic>
      <p:sp>
        <p:nvSpPr>
          <p:cNvPr id="5" name="テキスト ボックス 4"/>
          <p:cNvSpPr txBox="1"/>
          <p:nvPr/>
        </p:nvSpPr>
        <p:spPr>
          <a:xfrm>
            <a:off x="6184900" y="2089818"/>
            <a:ext cx="4830168" cy="830997"/>
          </a:xfrm>
          <a:prstGeom prst="rect">
            <a:avLst/>
          </a:prstGeom>
          <a:noFill/>
        </p:spPr>
        <p:txBody>
          <a:bodyPr wrap="none" rtlCol="0">
            <a:spAutoFit/>
          </a:bodyPr>
          <a:lstStyle/>
          <a:p>
            <a:r>
              <a:rPr lang="en-US" altLang="ja-JP" sz="2400" dirty="0"/>
              <a:t>Marine Policy 36 (2012) 473–480</a:t>
            </a:r>
            <a:br>
              <a:rPr lang="en-US" altLang="ja-JP" sz="2400" dirty="0"/>
            </a:br>
            <a:endParaRPr kumimoji="1" lang="ja-JP" altLang="en-US" sz="2400" dirty="0"/>
          </a:p>
        </p:txBody>
      </p:sp>
      <p:sp>
        <p:nvSpPr>
          <p:cNvPr id="8" name="テキスト ボックス 7"/>
          <p:cNvSpPr txBox="1"/>
          <p:nvPr/>
        </p:nvSpPr>
        <p:spPr>
          <a:xfrm>
            <a:off x="1461927" y="5629667"/>
            <a:ext cx="9445946" cy="954107"/>
          </a:xfrm>
          <a:prstGeom prst="rect">
            <a:avLst/>
          </a:prstGeom>
          <a:noFill/>
        </p:spPr>
        <p:txBody>
          <a:bodyPr wrap="square" rtlCol="0">
            <a:spAutoFit/>
          </a:bodyPr>
          <a:lstStyle/>
          <a:p>
            <a:r>
              <a:rPr kumimoji="1" lang="ja-JP" altLang="en-US" sz="2800" dirty="0">
                <a:solidFill>
                  <a:srgbClr val="FF0000"/>
                </a:solidFill>
              </a:rPr>
              <a:t>専門家同士のもめごとは管理の実施を遅らす格好の口実を</a:t>
            </a:r>
            <a:endParaRPr kumimoji="1" lang="en-US" altLang="ja-JP" sz="2800" dirty="0">
              <a:solidFill>
                <a:srgbClr val="FF0000"/>
              </a:solidFill>
            </a:endParaRPr>
          </a:p>
          <a:p>
            <a:r>
              <a:rPr kumimoji="1" lang="ja-JP" altLang="en-US" sz="2800" dirty="0">
                <a:solidFill>
                  <a:srgbClr val="FF0000"/>
                </a:solidFill>
              </a:rPr>
              <a:t>与えるだけだ</a:t>
            </a:r>
            <a:endParaRPr kumimoji="1" lang="en-US" altLang="ja-JP" sz="2800" dirty="0">
              <a:solidFill>
                <a:srgbClr val="FF0000"/>
              </a:solidFill>
            </a:endParaRPr>
          </a:p>
        </p:txBody>
      </p:sp>
      <p:sp>
        <p:nvSpPr>
          <p:cNvPr id="3" name="スライド番号プレースホルダー 2"/>
          <p:cNvSpPr>
            <a:spLocks noGrp="1"/>
          </p:cNvSpPr>
          <p:nvPr>
            <p:ph type="sldNum" sz="quarter" idx="12"/>
          </p:nvPr>
        </p:nvSpPr>
        <p:spPr/>
        <p:txBody>
          <a:bodyPr/>
          <a:lstStyle/>
          <a:p>
            <a:fld id="{95D0463C-9948-4357-8B14-6339598577DC}" type="slidenum">
              <a:rPr kumimoji="1" lang="ja-JP" altLang="en-US" smtClean="0"/>
              <a:t>47</a:t>
            </a:fld>
            <a:endParaRPr kumimoji="1" lang="ja-JP" altLang="en-US"/>
          </a:p>
        </p:txBody>
      </p:sp>
    </p:spTree>
    <p:extLst>
      <p:ext uri="{BB962C8B-B14F-4D97-AF65-F5344CB8AC3E}">
        <p14:creationId xmlns:p14="http://schemas.microsoft.com/office/powerpoint/2010/main" val="20326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認証制度と</a:t>
            </a:r>
            <a:r>
              <a:rPr kumimoji="1" lang="en-US" altLang="ja-JP" dirty="0"/>
              <a:t>MSY</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1316705"/>
            <a:ext cx="12192000" cy="5178747"/>
          </a:xfrm>
          <a:prstGeom prst="rect">
            <a:avLst/>
          </a:prstGeom>
        </p:spPr>
      </p:pic>
      <p:sp>
        <p:nvSpPr>
          <p:cNvPr id="5" name="スライド番号プレースホルダー 4"/>
          <p:cNvSpPr>
            <a:spLocks noGrp="1"/>
          </p:cNvSpPr>
          <p:nvPr>
            <p:ph type="sldNum" sz="quarter" idx="12"/>
          </p:nvPr>
        </p:nvSpPr>
        <p:spPr/>
        <p:txBody>
          <a:bodyPr/>
          <a:lstStyle/>
          <a:p>
            <a:fld id="{95DD199F-BA6E-4739-B39E-76EC4CE104BB}" type="slidenum">
              <a:rPr kumimoji="1" lang="ja-JP" altLang="en-US" smtClean="0"/>
              <a:t>48</a:t>
            </a:fld>
            <a:endParaRPr kumimoji="1" lang="ja-JP" altLang="en-US"/>
          </a:p>
        </p:txBody>
      </p:sp>
    </p:spTree>
    <p:extLst>
      <p:ext uri="{BB962C8B-B14F-4D97-AF65-F5344CB8AC3E}">
        <p14:creationId xmlns:p14="http://schemas.microsoft.com/office/powerpoint/2010/main" val="689732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さらに進んだ考え方</a:t>
            </a:r>
            <a:br>
              <a:rPr lang="en-US" altLang="ja-JP" dirty="0"/>
            </a:br>
            <a:r>
              <a:rPr lang="en-US" altLang="ja-JP" sz="4000" dirty="0"/>
              <a:t>(</a:t>
            </a:r>
            <a:r>
              <a:rPr kumimoji="1" lang="en-US" altLang="ja-JP" sz="4000" dirty="0"/>
              <a:t>Maximum Economi</a:t>
            </a:r>
            <a:r>
              <a:rPr lang="en-US" altLang="ja-JP" sz="4000" dirty="0"/>
              <a:t>c </a:t>
            </a:r>
            <a:r>
              <a:rPr kumimoji="1" lang="en-US" altLang="ja-JP" sz="4000" dirty="0"/>
              <a:t>Yields, MEY)</a:t>
            </a:r>
            <a:endParaRPr kumimoji="1" lang="ja-JP" altLang="en-US" dirty="0"/>
          </a:p>
        </p:txBody>
      </p:sp>
      <p:pic>
        <p:nvPicPr>
          <p:cNvPr id="8" name="図 7"/>
          <p:cNvPicPr>
            <a:picLocks noChangeAspect="1"/>
          </p:cNvPicPr>
          <p:nvPr/>
        </p:nvPicPr>
        <p:blipFill>
          <a:blip r:embed="rId3"/>
          <a:stretch>
            <a:fillRect/>
          </a:stretch>
        </p:blipFill>
        <p:spPr>
          <a:xfrm>
            <a:off x="371475" y="1766886"/>
            <a:ext cx="6772275" cy="4810125"/>
          </a:xfrm>
          <a:prstGeom prst="rect">
            <a:avLst/>
          </a:prstGeom>
        </p:spPr>
      </p:pic>
      <p:pic>
        <p:nvPicPr>
          <p:cNvPr id="9" name="図 8"/>
          <p:cNvPicPr>
            <a:picLocks noChangeAspect="1"/>
          </p:cNvPicPr>
          <p:nvPr/>
        </p:nvPicPr>
        <p:blipFill>
          <a:blip r:embed="rId4"/>
          <a:stretch>
            <a:fillRect/>
          </a:stretch>
        </p:blipFill>
        <p:spPr>
          <a:xfrm>
            <a:off x="371475" y="1766886"/>
            <a:ext cx="6772275" cy="4810125"/>
          </a:xfrm>
          <a:prstGeom prst="rect">
            <a:avLst/>
          </a:prstGeom>
        </p:spPr>
      </p:pic>
      <p:pic>
        <p:nvPicPr>
          <p:cNvPr id="10" name="図 9"/>
          <p:cNvPicPr>
            <a:picLocks noChangeAspect="1"/>
          </p:cNvPicPr>
          <p:nvPr/>
        </p:nvPicPr>
        <p:blipFill>
          <a:blip r:embed="rId5"/>
          <a:stretch>
            <a:fillRect/>
          </a:stretch>
        </p:blipFill>
        <p:spPr>
          <a:xfrm>
            <a:off x="371475" y="1766886"/>
            <a:ext cx="6772275" cy="4810125"/>
          </a:xfrm>
          <a:prstGeom prst="rect">
            <a:avLst/>
          </a:prstGeom>
        </p:spPr>
      </p:pic>
      <p:sp>
        <p:nvSpPr>
          <p:cNvPr id="11" name="テキスト ボックス 10"/>
          <p:cNvSpPr txBox="1"/>
          <p:nvPr/>
        </p:nvSpPr>
        <p:spPr>
          <a:xfrm>
            <a:off x="7267575" y="1766886"/>
            <a:ext cx="4705350"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ほぼおなじ平均漁獲量を達成する</a:t>
            </a:r>
            <a:r>
              <a:rPr lang="en-US" altLang="ja-JP" sz="2400" dirty="0"/>
              <a:t>F(=0.1</a:t>
            </a:r>
            <a:r>
              <a:rPr lang="ja-JP" altLang="en-US" sz="2400" dirty="0"/>
              <a:t>と</a:t>
            </a:r>
            <a:r>
              <a:rPr lang="en-US" altLang="ja-JP" sz="2400" dirty="0"/>
              <a:t>0.2)</a:t>
            </a:r>
            <a:r>
              <a:rPr lang="ja-JP" altLang="en-US" sz="2400" dirty="0"/>
              <a:t>で比較</a:t>
            </a:r>
            <a:endParaRPr lang="en-US" altLang="ja-JP" sz="2400" dirty="0"/>
          </a:p>
          <a:p>
            <a:endParaRPr kumimoji="1" lang="en-US" altLang="ja-JP" sz="2400" dirty="0"/>
          </a:p>
          <a:p>
            <a:r>
              <a:rPr lang="ja-JP" altLang="en-US" sz="2400" dirty="0"/>
              <a:t>→　資源量は</a:t>
            </a:r>
            <a:r>
              <a:rPr lang="en-US" altLang="ja-JP" sz="2400" dirty="0"/>
              <a:t>2</a:t>
            </a:r>
            <a:r>
              <a:rPr lang="ja-JP" altLang="en-US" sz="2400" dirty="0"/>
              <a:t>倍違う</a:t>
            </a:r>
            <a:endParaRPr lang="en-US" altLang="ja-JP" sz="2400" dirty="0"/>
          </a:p>
          <a:p>
            <a:r>
              <a:rPr lang="ja-JP" altLang="en-US" sz="2400" dirty="0"/>
              <a:t>→　努力量あたりの漁獲量も，</a:t>
            </a:r>
            <a:r>
              <a:rPr lang="en-US" altLang="ja-JP" sz="2400" dirty="0"/>
              <a:t>F=0.3</a:t>
            </a:r>
            <a:r>
              <a:rPr lang="ja-JP" altLang="en-US" sz="2400" dirty="0"/>
              <a:t>のときに比べて，</a:t>
            </a:r>
            <a:r>
              <a:rPr lang="en-US" altLang="ja-JP" sz="2400" dirty="0"/>
              <a:t>F=0.3</a:t>
            </a:r>
            <a:r>
              <a:rPr lang="ja-JP" altLang="en-US" sz="2400" dirty="0"/>
              <a:t>のときは</a:t>
            </a:r>
            <a:r>
              <a:rPr lang="en-US" altLang="ja-JP" sz="2400" dirty="0"/>
              <a:t>2</a:t>
            </a:r>
            <a:r>
              <a:rPr lang="ja-JP" altLang="en-US" sz="2400" dirty="0"/>
              <a:t>倍になるので，同じ漁獲量を達成するときの操業コスト（＝漁獲努力量）は半分に</a:t>
            </a:r>
            <a:endParaRPr lang="en-US" altLang="ja-JP" sz="2400" dirty="0"/>
          </a:p>
          <a:p>
            <a:r>
              <a:rPr lang="ja-JP" altLang="en-US" sz="2400" dirty="0">
                <a:solidFill>
                  <a:srgbClr val="FF0000"/>
                </a:solidFill>
              </a:rPr>
              <a:t>→　操業コストまで考えると，</a:t>
            </a:r>
            <a:r>
              <a:rPr lang="en-US" altLang="ja-JP" sz="2400" dirty="0">
                <a:solidFill>
                  <a:srgbClr val="FF0000"/>
                </a:solidFill>
              </a:rPr>
              <a:t>F</a:t>
            </a:r>
            <a:r>
              <a:rPr lang="ja-JP" altLang="en-US" sz="2400" dirty="0">
                <a:solidFill>
                  <a:srgbClr val="FF0000"/>
                </a:solidFill>
              </a:rPr>
              <a:t>は小さく，資源量を大きく保ったほうが得</a:t>
            </a:r>
            <a:endParaRPr kumimoji="1" lang="ja-JP" altLang="en-US" sz="2400" dirty="0">
              <a:solidFill>
                <a:srgbClr val="FF0000"/>
              </a:solidFill>
            </a:endParaRPr>
          </a:p>
        </p:txBody>
      </p:sp>
      <p:sp>
        <p:nvSpPr>
          <p:cNvPr id="12" name="楕円 11"/>
          <p:cNvSpPr/>
          <p:nvPr/>
        </p:nvSpPr>
        <p:spPr>
          <a:xfrm>
            <a:off x="2019300" y="5810250"/>
            <a:ext cx="600075" cy="5905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3457574" y="5810250"/>
            <a:ext cx="600075" cy="5905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95DD199F-BA6E-4739-B39E-76EC4CE104BB}" type="slidenum">
              <a:rPr kumimoji="1" lang="ja-JP" altLang="en-US" smtClean="0"/>
              <a:t>49</a:t>
            </a:fld>
            <a:endParaRPr kumimoji="1" lang="ja-JP" altLang="en-US"/>
          </a:p>
        </p:txBody>
      </p:sp>
    </p:spTree>
    <p:extLst>
      <p:ext uri="{BB962C8B-B14F-4D97-AF65-F5344CB8AC3E}">
        <p14:creationId xmlns:p14="http://schemas.microsoft.com/office/powerpoint/2010/main" val="3667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04231" y="304801"/>
            <a:ext cx="10949569" cy="784859"/>
          </a:xfrm>
        </p:spPr>
        <p:txBody>
          <a:bodyPr anchor="t"/>
          <a:lstStyle/>
          <a:p>
            <a:r>
              <a:rPr lang="ja-JP" altLang="en-US" dirty="0"/>
              <a:t>個体群動態とは</a:t>
            </a:r>
            <a:r>
              <a:rPr lang="en-US" altLang="ja-JP" dirty="0"/>
              <a:t>?</a:t>
            </a:r>
            <a:endParaRPr kumimoji="1" lang="ja-JP" altLang="en-US" dirty="0"/>
          </a:p>
        </p:txBody>
      </p:sp>
      <p:sp>
        <p:nvSpPr>
          <p:cNvPr id="3" name="コンテンツ プレースホルダー 2"/>
          <p:cNvSpPr>
            <a:spLocks noGrp="1"/>
          </p:cNvSpPr>
          <p:nvPr>
            <p:ph idx="1"/>
          </p:nvPr>
        </p:nvSpPr>
        <p:spPr>
          <a:xfrm>
            <a:off x="404231" y="1215071"/>
            <a:ext cx="10760242" cy="628016"/>
          </a:xfrm>
        </p:spPr>
        <p:txBody>
          <a:bodyPr>
            <a:normAutofit/>
          </a:bodyPr>
          <a:lstStyle/>
          <a:p>
            <a:r>
              <a:rPr lang="ja-JP" altLang="ja-JP" sz="3200" dirty="0"/>
              <a:t>個体数や生物量（</a:t>
            </a:r>
            <a:r>
              <a:rPr lang="en-US" altLang="ja-JP" sz="3200" dirty="0"/>
              <a:t>biomass</a:t>
            </a:r>
            <a:r>
              <a:rPr lang="ja-JP" altLang="ja-JP" sz="3200" dirty="0"/>
              <a:t>）の時空間的な変動</a:t>
            </a:r>
            <a:endParaRPr lang="en-US" altLang="ja-JP" sz="3200" dirty="0"/>
          </a:p>
          <a:p>
            <a:endParaRPr lang="en-US" altLang="ja-JP" sz="3200" dirty="0"/>
          </a:p>
        </p:txBody>
      </p:sp>
      <p:sp>
        <p:nvSpPr>
          <p:cNvPr id="4" name="スライド番号プレースホルダー 3"/>
          <p:cNvSpPr>
            <a:spLocks noGrp="1"/>
          </p:cNvSpPr>
          <p:nvPr>
            <p:ph type="sldNum" sz="quarter" idx="12"/>
          </p:nvPr>
        </p:nvSpPr>
        <p:spPr/>
        <p:txBody>
          <a:bodyPr/>
          <a:lstStyle/>
          <a:p>
            <a:fld id="{A8B3E0E8-701C-4944-86F7-A0CAAE5013F3}" type="slidenum">
              <a:rPr kumimoji="1" lang="ja-JP" altLang="en-US" smtClean="0"/>
              <a:t>5</a:t>
            </a:fld>
            <a:endParaRPr kumimoji="1" lang="ja-JP" altLang="en-US"/>
          </a:p>
        </p:txBody>
      </p:sp>
      <p:sp>
        <p:nvSpPr>
          <p:cNvPr id="11" name="正方形/長方形 10"/>
          <p:cNvSpPr/>
          <p:nvPr/>
        </p:nvSpPr>
        <p:spPr>
          <a:xfrm>
            <a:off x="2437270" y="6410465"/>
            <a:ext cx="9613529"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ysClr val="windowText" lastClr="000000"/>
                </a:solidFill>
                <a:effectLst/>
                <a:uLnTx/>
                <a:uFillTx/>
              </a:rPr>
              <a:t>我が国水産資源の現況（</a:t>
            </a:r>
            <a:r>
              <a:rPr kumimoji="0" lang="en-US" altLang="ja-JP" sz="1800" b="0" i="0" u="none" strike="noStrike" kern="0" cap="none" spc="0" normalizeH="0" baseline="0" noProof="0" dirty="0">
                <a:ln>
                  <a:noFill/>
                </a:ln>
                <a:solidFill>
                  <a:sysClr val="windowText" lastClr="000000"/>
                </a:solidFill>
                <a:effectLst/>
                <a:uLnTx/>
                <a:uFillTx/>
              </a:rPr>
              <a:t>H27</a:t>
            </a:r>
            <a:r>
              <a:rPr kumimoji="0" lang="ja-JP" altLang="en-US" sz="1800" b="0" i="0" u="none" strike="noStrike" kern="0" cap="none" spc="0" normalizeH="0" baseline="0" noProof="0" dirty="0">
                <a:ln>
                  <a:noFill/>
                </a:ln>
                <a:solidFill>
                  <a:sysClr val="windowText" lastClr="000000"/>
                </a:solidFill>
                <a:effectLst/>
                <a:uLnTx/>
                <a:uFillTx/>
              </a:rPr>
              <a:t>年度版）より　</a:t>
            </a:r>
            <a:r>
              <a:rPr kumimoji="0" lang="en-US" altLang="ja-JP" sz="1800" b="0" i="0" u="none" strike="noStrike" kern="0" cap="none" spc="0" normalizeH="0" baseline="0" noProof="0" dirty="0">
                <a:ln>
                  <a:noFill/>
                </a:ln>
                <a:solidFill>
                  <a:sysClr val="windowText" lastClr="000000"/>
                </a:solidFill>
                <a:effectLst/>
                <a:uLnTx/>
                <a:uFillTx/>
              </a:rPr>
              <a:t> http://abchan.fra.go.jp/digests27/index.html</a:t>
            </a:r>
            <a:endParaRPr kumimoji="0" lang="ja-JP" altLang="en-US" sz="1800" b="0" i="0" u="none" strike="noStrike" kern="0" cap="none" spc="0" normalizeH="0" baseline="0" noProof="0" dirty="0">
              <a:ln>
                <a:noFill/>
              </a:ln>
              <a:solidFill>
                <a:sysClr val="windowText" lastClr="000000"/>
              </a:solidFill>
              <a:effectLst/>
              <a:uLnTx/>
              <a:uFillTx/>
            </a:endParaRPr>
          </a:p>
        </p:txBody>
      </p:sp>
      <p:sp>
        <p:nvSpPr>
          <p:cNvPr id="12" name="角丸四角形 4"/>
          <p:cNvSpPr/>
          <p:nvPr/>
        </p:nvSpPr>
        <p:spPr>
          <a:xfrm>
            <a:off x="1601374" y="2037304"/>
            <a:ext cx="3736637" cy="7010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chemeClr val="tx1"/>
                </a:solidFill>
                <a:effectLst/>
                <a:uLnTx/>
                <a:uFillTx/>
              </a:rPr>
              <a:t>マイワシ太平洋系群</a:t>
            </a:r>
          </a:p>
        </p:txBody>
      </p:sp>
      <p:pic>
        <p:nvPicPr>
          <p:cNvPr id="13" name="Picture 4" descr="http://abchan.fra.go.jp/digests27/fig/2701-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31" y="2901548"/>
            <a:ext cx="57150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abchan.fra.go.jp/digests27/fig/2705-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799" y="2901548"/>
            <a:ext cx="5715000" cy="3314700"/>
          </a:xfrm>
          <a:prstGeom prst="rect">
            <a:avLst/>
          </a:prstGeom>
          <a:noFill/>
          <a:extLst>
            <a:ext uri="{909E8E84-426E-40DD-AFC4-6F175D3DCCD1}">
              <a14:hiddenFill xmlns:a14="http://schemas.microsoft.com/office/drawing/2010/main">
                <a:solidFill>
                  <a:srgbClr val="FFFFFF"/>
                </a:solidFill>
              </a14:hiddenFill>
            </a:ext>
          </a:extLst>
        </p:spPr>
      </p:pic>
      <p:sp>
        <p:nvSpPr>
          <p:cNvPr id="15" name="角丸四角形 9"/>
          <p:cNvSpPr/>
          <p:nvPr/>
        </p:nvSpPr>
        <p:spPr>
          <a:xfrm>
            <a:off x="7532942" y="2037304"/>
            <a:ext cx="3320715" cy="7010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chemeClr val="tx1"/>
                </a:solidFill>
                <a:effectLst/>
                <a:uLnTx/>
                <a:uFillTx/>
              </a:rPr>
              <a:t>マサバ太平洋系群</a:t>
            </a:r>
          </a:p>
        </p:txBody>
      </p:sp>
      <p:sp>
        <p:nvSpPr>
          <p:cNvPr id="16" name="スライド番号プレースホルダー 1"/>
          <p:cNvSpPr txBox="1">
            <a:spLocks/>
          </p:cNvSpPr>
          <p:nvPr/>
        </p:nvSpPr>
        <p:spPr>
          <a:xfrm>
            <a:off x="8763000" y="65087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8B3E0E8-701C-4944-86F7-A0CAAE5013F3}" type="slidenum">
              <a:rPr lang="ja-JP" altLang="en-US" smtClean="0"/>
              <a:pPr/>
              <a:t>5</a:t>
            </a:fld>
            <a:endParaRPr lang="ja-JP" altLang="en-US"/>
          </a:p>
        </p:txBody>
      </p:sp>
    </p:spTree>
    <p:extLst>
      <p:ext uri="{BB962C8B-B14F-4D97-AF65-F5344CB8AC3E}">
        <p14:creationId xmlns:p14="http://schemas.microsoft.com/office/powerpoint/2010/main" val="2282846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まとめ</a:t>
            </a:r>
            <a:endParaRPr kumimoji="1" lang="ja-JP" altLang="en-US" dirty="0"/>
          </a:p>
        </p:txBody>
      </p:sp>
      <p:sp>
        <p:nvSpPr>
          <p:cNvPr id="3" name="コンテンツ プレースホルダー 2"/>
          <p:cNvSpPr>
            <a:spLocks noGrp="1"/>
          </p:cNvSpPr>
          <p:nvPr>
            <p:ph idx="1"/>
          </p:nvPr>
        </p:nvSpPr>
        <p:spPr>
          <a:xfrm>
            <a:off x="838200" y="1690688"/>
            <a:ext cx="10515600" cy="5023621"/>
          </a:xfrm>
        </p:spPr>
        <p:txBody>
          <a:bodyPr>
            <a:normAutofit lnSpcReduction="10000"/>
          </a:bodyPr>
          <a:lstStyle/>
          <a:p>
            <a:r>
              <a:rPr kumimoji="1" lang="en-US" altLang="ja-JP" sz="3600" dirty="0"/>
              <a:t>MSY</a:t>
            </a:r>
            <a:r>
              <a:rPr kumimoji="1" lang="ja-JP" altLang="en-US" sz="3600" dirty="0"/>
              <a:t>というと，以前は唯一の・現実的でない仮定・不確実性高い，というイメージ</a:t>
            </a:r>
            <a:endParaRPr kumimoji="1" lang="en-US" altLang="ja-JP" sz="3600" dirty="0"/>
          </a:p>
          <a:p>
            <a:endParaRPr kumimoji="1" lang="en-US" altLang="ja-JP" sz="3600" dirty="0"/>
          </a:p>
          <a:p>
            <a:pPr marL="0" indent="0">
              <a:buNone/>
            </a:pPr>
            <a:r>
              <a:rPr lang="ja-JP" altLang="en-US" sz="3600" u="sng" dirty="0"/>
              <a:t>→　今は，もっと広い意味で使われている</a:t>
            </a:r>
            <a:endParaRPr lang="en-US" altLang="ja-JP" sz="3600" u="sng" dirty="0"/>
          </a:p>
          <a:p>
            <a:pPr marL="0" indent="0">
              <a:buNone/>
            </a:pPr>
            <a:r>
              <a:rPr kumimoji="1" lang="ja-JP" altLang="en-US" sz="3600" dirty="0"/>
              <a:t>加入変動や非平衡状態（つまり，現実的な設定）を考慮</a:t>
            </a:r>
            <a:r>
              <a:rPr lang="ja-JP" altLang="en-US" sz="3600" dirty="0"/>
              <a:t>したとき，漁獲量の平均が最大になるような資源量，そのときの漁獲率，を目指す</a:t>
            </a:r>
            <a:endParaRPr lang="en-US" altLang="ja-JP" sz="3600" dirty="0"/>
          </a:p>
          <a:p>
            <a:pPr marL="0" indent="0">
              <a:buNone/>
            </a:pPr>
            <a:endParaRPr lang="en-US" altLang="ja-JP" sz="3600" dirty="0"/>
          </a:p>
          <a:p>
            <a:pPr marL="0" indent="0">
              <a:buNone/>
            </a:pPr>
            <a:r>
              <a:rPr kumimoji="1" lang="ja-JP" altLang="en-US" sz="3600" dirty="0"/>
              <a:t>→　資源管理の第一</a:t>
            </a:r>
            <a:r>
              <a:rPr kumimoji="1" lang="ja-JP" altLang="en-US" sz="3600"/>
              <a:t>の目的として世界的に利用</a:t>
            </a:r>
            <a:endParaRPr kumimoji="1" lang="en-US" altLang="ja-JP" sz="3600" dirty="0"/>
          </a:p>
          <a:p>
            <a:endParaRPr kumimoji="1" lang="ja-JP" altLang="en-US" sz="3600" dirty="0"/>
          </a:p>
        </p:txBody>
      </p:sp>
      <p:sp>
        <p:nvSpPr>
          <p:cNvPr id="4" name="スライド番号プレースホルダー 3"/>
          <p:cNvSpPr>
            <a:spLocks noGrp="1"/>
          </p:cNvSpPr>
          <p:nvPr>
            <p:ph type="sldNum" sz="quarter" idx="12"/>
          </p:nvPr>
        </p:nvSpPr>
        <p:spPr/>
        <p:txBody>
          <a:bodyPr/>
          <a:lstStyle/>
          <a:p>
            <a:fld id="{95DD199F-BA6E-4739-B39E-76EC4CE104BB}" type="slidenum">
              <a:rPr kumimoji="1" lang="ja-JP" altLang="en-US" smtClean="0"/>
              <a:t>50</a:t>
            </a:fld>
            <a:endParaRPr kumimoji="1" lang="ja-JP" altLang="en-US"/>
          </a:p>
        </p:txBody>
      </p:sp>
    </p:spTree>
    <p:extLst>
      <p:ext uri="{BB962C8B-B14F-4D97-AF65-F5344CB8AC3E}">
        <p14:creationId xmlns:p14="http://schemas.microsoft.com/office/powerpoint/2010/main" val="143425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0208" y="1137602"/>
            <a:ext cx="8436585" cy="53320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138" y="1367648"/>
            <a:ext cx="3615978" cy="2711983"/>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6585" y="4191954"/>
            <a:ext cx="3555989" cy="2403071"/>
          </a:xfrm>
          <a:prstGeom prst="rect">
            <a:avLst/>
          </a:prstGeom>
        </p:spPr>
      </p:pic>
      <p:sp>
        <p:nvSpPr>
          <p:cNvPr id="10" name="正方形/長方形 9"/>
          <p:cNvSpPr/>
          <p:nvPr/>
        </p:nvSpPr>
        <p:spPr>
          <a:xfrm>
            <a:off x="838200" y="6469693"/>
            <a:ext cx="7361129" cy="369332"/>
          </a:xfrm>
          <a:prstGeom prst="rect">
            <a:avLst/>
          </a:prstGeom>
        </p:spPr>
        <p:txBody>
          <a:bodyPr wrap="square">
            <a:spAutoFit/>
          </a:bodyPr>
          <a:lstStyle/>
          <a:p>
            <a:r>
              <a:rPr lang="en-US" altLang="ja-JP" dirty="0"/>
              <a:t>http://www.iphc.int/publications/scirep/SciReport0083.pdf</a:t>
            </a:r>
            <a:endParaRPr lang="ja-JP" altLang="en-US" dirty="0"/>
          </a:p>
        </p:txBody>
      </p:sp>
      <p:sp>
        <p:nvSpPr>
          <p:cNvPr id="7" name="角丸四角形 6"/>
          <p:cNvSpPr/>
          <p:nvPr/>
        </p:nvSpPr>
        <p:spPr>
          <a:xfrm>
            <a:off x="4297370" y="558175"/>
            <a:ext cx="3901959" cy="6971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chemeClr val="tx1"/>
                </a:solidFill>
                <a:effectLst/>
                <a:uLnTx/>
                <a:uFillTx/>
              </a:rPr>
              <a:t>太平洋オヒョウ</a:t>
            </a:r>
          </a:p>
        </p:txBody>
      </p:sp>
      <p:sp>
        <p:nvSpPr>
          <p:cNvPr id="6" name="スライド番号プレースホルダー 5"/>
          <p:cNvSpPr>
            <a:spLocks noGrp="1"/>
          </p:cNvSpPr>
          <p:nvPr>
            <p:ph type="sldNum" sz="quarter" idx="12"/>
          </p:nvPr>
        </p:nvSpPr>
        <p:spPr/>
        <p:txBody>
          <a:bodyPr/>
          <a:lstStyle/>
          <a:p>
            <a:fld id="{A8B3E0E8-701C-4944-86F7-A0CAAE5013F3}" type="slidenum">
              <a:rPr kumimoji="1" lang="ja-JP" altLang="en-US" smtClean="0"/>
              <a:t>6</a:t>
            </a:fld>
            <a:endParaRPr kumimoji="1" lang="ja-JP" altLang="en-US"/>
          </a:p>
        </p:txBody>
      </p:sp>
    </p:spTree>
    <p:extLst>
      <p:ext uri="{BB962C8B-B14F-4D97-AF65-F5344CB8AC3E}">
        <p14:creationId xmlns:p14="http://schemas.microsoft.com/office/powerpoint/2010/main" val="1769350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7926349" y="1267619"/>
            <a:ext cx="3960295" cy="3948128"/>
          </a:xfrm>
          <a:prstGeom prst="rect">
            <a:avLst/>
          </a:prstGeom>
        </p:spPr>
      </p:pic>
      <p:pic>
        <p:nvPicPr>
          <p:cNvPr id="6" name="図 5"/>
          <p:cNvPicPr>
            <a:picLocks noChangeAspect="1"/>
          </p:cNvPicPr>
          <p:nvPr/>
        </p:nvPicPr>
        <p:blipFill>
          <a:blip r:embed="rId3"/>
          <a:stretch>
            <a:fillRect/>
          </a:stretch>
        </p:blipFill>
        <p:spPr>
          <a:xfrm>
            <a:off x="0" y="1190649"/>
            <a:ext cx="8468056" cy="4327402"/>
          </a:xfrm>
          <a:prstGeom prst="rect">
            <a:avLst/>
          </a:prstGeom>
        </p:spPr>
      </p:pic>
      <p:sp>
        <p:nvSpPr>
          <p:cNvPr id="7" name="テキスト ボックス 6"/>
          <p:cNvSpPr txBox="1"/>
          <p:nvPr/>
        </p:nvSpPr>
        <p:spPr>
          <a:xfrm>
            <a:off x="3955446" y="6383215"/>
            <a:ext cx="8057014" cy="338554"/>
          </a:xfrm>
          <a:prstGeom prst="rect">
            <a:avLst/>
          </a:prstGeom>
          <a:noFill/>
        </p:spPr>
        <p:txBody>
          <a:bodyPr wrap="none" rtlCol="0">
            <a:spAutoFit/>
          </a:bodyPr>
          <a:lstStyle/>
          <a:p>
            <a:r>
              <a:rPr lang="en-US" altLang="ja-JP" sz="1600" dirty="0" err="1"/>
              <a:t>Ravier</a:t>
            </a:r>
            <a:r>
              <a:rPr lang="en-US" altLang="ja-JP" sz="1600" dirty="0"/>
              <a:t>, C., &amp; </a:t>
            </a:r>
            <a:r>
              <a:rPr lang="en-US" altLang="ja-JP" sz="1600" dirty="0" err="1"/>
              <a:t>Fromentin</a:t>
            </a:r>
            <a:r>
              <a:rPr lang="en-US" altLang="ja-JP" sz="1600" dirty="0"/>
              <a:t>, J. (2001). </a:t>
            </a:r>
            <a:r>
              <a:rPr lang="en-US" altLang="ja-JP" sz="1600" i="1" dirty="0"/>
              <a:t>ICES </a:t>
            </a:r>
            <a:r>
              <a:rPr lang="en-US" altLang="ja-JP" sz="1600" i="1" dirty="0" err="1"/>
              <a:t>Jouranal</a:t>
            </a:r>
            <a:r>
              <a:rPr lang="en-US" altLang="ja-JP" sz="1600" i="1" dirty="0"/>
              <a:t> of Marine Science</a:t>
            </a:r>
            <a:r>
              <a:rPr lang="en-US" altLang="ja-JP" sz="1600" dirty="0"/>
              <a:t>, </a:t>
            </a:r>
            <a:r>
              <a:rPr lang="en-US" altLang="ja-JP" sz="1600" i="1" dirty="0"/>
              <a:t>58</a:t>
            </a:r>
            <a:r>
              <a:rPr lang="en-US" altLang="ja-JP" sz="1600" dirty="0"/>
              <a:t>, 1299–1317. </a:t>
            </a:r>
            <a:endParaRPr kumimoji="1" lang="ja-JP" altLang="en-US" sz="1600" dirty="0"/>
          </a:p>
        </p:txBody>
      </p:sp>
      <p:pic>
        <p:nvPicPr>
          <p:cNvPr id="1026" name="Picture 2" descr="http://www.iccat.org/Images/species/bft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68" y="5518051"/>
            <a:ext cx="3200207" cy="117818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4213130" y="0"/>
            <a:ext cx="45719" cy="523220"/>
          </a:xfrm>
          <a:prstGeom prst="rect">
            <a:avLst/>
          </a:prstGeom>
          <a:noFill/>
        </p:spPr>
        <p:txBody>
          <a:bodyPr wrap="square" rtlCol="0">
            <a:spAutoFit/>
          </a:bodyPr>
          <a:lstStyle/>
          <a:p>
            <a:endParaRPr kumimoji="1" lang="ja-JP" altLang="en-US" sz="2800" dirty="0"/>
          </a:p>
        </p:txBody>
      </p:sp>
      <p:sp>
        <p:nvSpPr>
          <p:cNvPr id="9" name="テキスト ボックス 8"/>
          <p:cNvSpPr txBox="1"/>
          <p:nvPr/>
        </p:nvSpPr>
        <p:spPr>
          <a:xfrm>
            <a:off x="8802397" y="5408009"/>
            <a:ext cx="3227165" cy="307777"/>
          </a:xfrm>
          <a:prstGeom prst="rect">
            <a:avLst/>
          </a:prstGeom>
          <a:noFill/>
        </p:spPr>
        <p:txBody>
          <a:bodyPr wrap="none" rtlCol="0">
            <a:spAutoFit/>
          </a:bodyPr>
          <a:lstStyle/>
          <a:p>
            <a:r>
              <a:rPr lang="en-US" altLang="ja-JP" sz="1400" dirty="0"/>
              <a:t>http://www.iccat.org/en/assess.htm</a:t>
            </a:r>
            <a:endParaRPr kumimoji="1" lang="ja-JP" altLang="en-US" sz="1400" dirty="0"/>
          </a:p>
        </p:txBody>
      </p:sp>
      <p:sp>
        <p:nvSpPr>
          <p:cNvPr id="11" name="角丸四角形 10"/>
          <p:cNvSpPr/>
          <p:nvPr/>
        </p:nvSpPr>
        <p:spPr>
          <a:xfrm>
            <a:off x="4448622" y="469840"/>
            <a:ext cx="3873967" cy="6055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chemeClr val="tx1"/>
                </a:solidFill>
                <a:effectLst/>
                <a:uLnTx/>
                <a:uFillTx/>
              </a:rPr>
              <a:t>大西洋クロマグロ</a:t>
            </a:r>
          </a:p>
        </p:txBody>
      </p:sp>
      <p:sp>
        <p:nvSpPr>
          <p:cNvPr id="3" name="スライド番号プレースホルダー 2"/>
          <p:cNvSpPr>
            <a:spLocks noGrp="1"/>
          </p:cNvSpPr>
          <p:nvPr>
            <p:ph type="sldNum" sz="quarter" idx="12"/>
          </p:nvPr>
        </p:nvSpPr>
        <p:spPr/>
        <p:txBody>
          <a:bodyPr/>
          <a:lstStyle/>
          <a:p>
            <a:fld id="{A8B3E0E8-701C-4944-86F7-A0CAAE5013F3}" type="slidenum">
              <a:rPr kumimoji="1" lang="ja-JP" altLang="en-US" smtClean="0"/>
              <a:t>7</a:t>
            </a:fld>
            <a:endParaRPr kumimoji="1" lang="ja-JP" altLang="en-US"/>
          </a:p>
        </p:txBody>
      </p:sp>
    </p:spTree>
    <p:extLst>
      <p:ext uri="{BB962C8B-B14F-4D97-AF65-F5344CB8AC3E}">
        <p14:creationId xmlns:p14="http://schemas.microsoft.com/office/powerpoint/2010/main" val="346965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kokushi.fra.go.jp/H27/H27_04/Fig9.gif"/>
          <p:cNvPicPr>
            <a:picLocks noChangeAspect="1" noChangeArrowheads="1"/>
          </p:cNvPicPr>
          <p:nvPr/>
        </p:nvPicPr>
        <p:blipFill rotWithShape="1">
          <a:blip r:embed="rId2">
            <a:extLst>
              <a:ext uri="{28A0092B-C50C-407E-A947-70E740481C1C}">
                <a14:useLocalDpi xmlns:a14="http://schemas.microsoft.com/office/drawing/2010/main" val="0"/>
              </a:ext>
            </a:extLst>
          </a:blip>
          <a:srcRect r="1227" b="44979"/>
          <a:stretch/>
        </p:blipFill>
        <p:spPr bwMode="auto">
          <a:xfrm>
            <a:off x="3030671" y="2228049"/>
            <a:ext cx="8829750" cy="365423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244031" y="5697618"/>
            <a:ext cx="876554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ysClr val="windowText" lastClr="000000"/>
                </a:solidFill>
                <a:effectLst/>
                <a:uLnTx/>
                <a:uFillTx/>
              </a:rPr>
              <a:t>国際水産資源の現況（</a:t>
            </a:r>
            <a:r>
              <a:rPr kumimoji="0" lang="en-US" altLang="ja-JP" sz="1800" b="0" i="0" u="none" strike="noStrike" kern="0" cap="none" spc="0" normalizeH="0" baseline="0" noProof="0" dirty="0">
                <a:ln>
                  <a:noFill/>
                </a:ln>
                <a:solidFill>
                  <a:sysClr val="windowText" lastClr="000000"/>
                </a:solidFill>
                <a:effectLst/>
                <a:uLnTx/>
                <a:uFillTx/>
              </a:rPr>
              <a:t>H27</a:t>
            </a:r>
            <a:r>
              <a:rPr kumimoji="0" lang="ja-JP" altLang="en-US" sz="1800" b="0" i="0" u="none" strike="noStrike" kern="0" cap="none" spc="0" normalizeH="0" baseline="0" noProof="0" dirty="0">
                <a:ln>
                  <a:noFill/>
                </a:ln>
                <a:solidFill>
                  <a:sysClr val="windowText" lastClr="000000"/>
                </a:solidFill>
                <a:effectLst/>
                <a:uLnTx/>
                <a:uFillTx/>
              </a:rPr>
              <a:t>度版）より　</a:t>
            </a:r>
            <a:r>
              <a:rPr kumimoji="0" lang="en-US" altLang="ja-JP" sz="1800" b="0" i="0" u="none" strike="noStrike" kern="0" cap="none" spc="0" normalizeH="0" baseline="0" noProof="0" dirty="0">
                <a:ln>
                  <a:noFill/>
                </a:ln>
                <a:solidFill>
                  <a:sysClr val="windowText" lastClr="000000"/>
                </a:solidFill>
                <a:effectLst/>
                <a:uLnTx/>
                <a:uFillTx/>
              </a:rPr>
              <a:t>http://kokushi.fra.go.jp/H27/H27_04.html</a:t>
            </a:r>
            <a:endParaRPr kumimoji="0" lang="ja-JP" altLang="en-US" sz="1800" b="0" i="0" u="none" strike="noStrike" kern="0" cap="none" spc="0" normalizeH="0" baseline="0" noProof="0" dirty="0">
              <a:ln>
                <a:noFill/>
              </a:ln>
              <a:solidFill>
                <a:sysClr val="windowText" lastClr="000000"/>
              </a:solidFill>
              <a:effectLst/>
              <a:uLnTx/>
              <a:uFillTx/>
            </a:endParaRPr>
          </a:p>
        </p:txBody>
      </p:sp>
      <p:pic>
        <p:nvPicPr>
          <p:cNvPr id="6" name="図 5" descr="PICT0028.JPG"/>
          <p:cNvPicPr>
            <a:picLocks noChangeAspect="1"/>
          </p:cNvPicPr>
          <p:nvPr/>
        </p:nvPicPr>
        <p:blipFill>
          <a:blip r:embed="rId3" cstate="print"/>
          <a:srcRect t="11111" r="2222"/>
          <a:stretch>
            <a:fillRect/>
          </a:stretch>
        </p:blipFill>
        <p:spPr bwMode="auto">
          <a:xfrm>
            <a:off x="9028978" y="1568768"/>
            <a:ext cx="2688872" cy="1833264"/>
          </a:xfrm>
          <a:prstGeom prst="rect">
            <a:avLst/>
          </a:prstGeom>
          <a:noFill/>
          <a:ln w="9525">
            <a:noFill/>
            <a:miter lim="800000"/>
            <a:headEnd/>
            <a:tailEnd/>
          </a:ln>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72" y="2485400"/>
            <a:ext cx="2553902" cy="294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角丸四角形 6"/>
          <p:cNvSpPr/>
          <p:nvPr/>
        </p:nvSpPr>
        <p:spPr>
          <a:xfrm>
            <a:off x="552667" y="1437866"/>
            <a:ext cx="3873967" cy="6055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0" i="0" u="none" strike="noStrike" kern="0" cap="none" spc="0" normalizeH="0" baseline="0" noProof="0" dirty="0">
                <a:ln>
                  <a:noFill/>
                </a:ln>
                <a:solidFill>
                  <a:schemeClr val="tx1"/>
                </a:solidFill>
                <a:effectLst/>
                <a:uLnTx/>
                <a:uFillTx/>
              </a:rPr>
              <a:t>太平洋クロマグロ</a:t>
            </a:r>
          </a:p>
        </p:txBody>
      </p:sp>
      <p:sp>
        <p:nvSpPr>
          <p:cNvPr id="3" name="スライド番号プレースホルダー 2"/>
          <p:cNvSpPr>
            <a:spLocks noGrp="1"/>
          </p:cNvSpPr>
          <p:nvPr>
            <p:ph type="sldNum" sz="quarter" idx="12"/>
          </p:nvPr>
        </p:nvSpPr>
        <p:spPr/>
        <p:txBody>
          <a:bodyPr/>
          <a:lstStyle/>
          <a:p>
            <a:fld id="{A8B3E0E8-701C-4944-86F7-A0CAAE5013F3}" type="slidenum">
              <a:rPr kumimoji="1" lang="ja-JP" altLang="en-US" smtClean="0"/>
              <a:t>8</a:t>
            </a:fld>
            <a:endParaRPr kumimoji="1" lang="ja-JP" altLang="en-US"/>
          </a:p>
        </p:txBody>
      </p:sp>
    </p:spTree>
    <p:extLst>
      <p:ext uri="{BB962C8B-B14F-4D97-AF65-F5344CB8AC3E}">
        <p14:creationId xmlns:p14="http://schemas.microsoft.com/office/powerpoint/2010/main" val="184113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個体群はなぜ変動するのか</a:t>
            </a:r>
            <a:r>
              <a:rPr kumimoji="1" lang="en-US" altLang="ja-JP" dirty="0"/>
              <a:t>?</a:t>
            </a:r>
            <a:endParaRPr kumimoji="1" lang="ja-JP" altLang="en-US" dirty="0"/>
          </a:p>
        </p:txBody>
      </p:sp>
      <p:sp>
        <p:nvSpPr>
          <p:cNvPr id="3" name="コンテンツ プレースホルダー 2"/>
          <p:cNvSpPr>
            <a:spLocks noGrp="1"/>
          </p:cNvSpPr>
          <p:nvPr>
            <p:ph idx="1"/>
          </p:nvPr>
        </p:nvSpPr>
        <p:spPr>
          <a:xfrm>
            <a:off x="838200" y="1825624"/>
            <a:ext cx="10896600" cy="5032375"/>
          </a:xfrm>
        </p:spPr>
        <p:txBody>
          <a:bodyPr>
            <a:normAutofit lnSpcReduction="10000"/>
          </a:bodyPr>
          <a:lstStyle/>
          <a:p>
            <a:r>
              <a:rPr lang="ja-JP" altLang="en-US" sz="3200" dirty="0"/>
              <a:t>環境による影響</a:t>
            </a:r>
            <a:r>
              <a:rPr lang="en-US" altLang="ja-JP" sz="3200" dirty="0"/>
              <a:t>		</a:t>
            </a:r>
          </a:p>
          <a:p>
            <a:pPr marL="0" indent="0">
              <a:buNone/>
            </a:pPr>
            <a:r>
              <a:rPr lang="en-US" altLang="ja-JP" sz="3200" dirty="0"/>
              <a:t>	</a:t>
            </a:r>
            <a:r>
              <a:rPr lang="ja-JP" altLang="en-US" sz="3200" dirty="0"/>
              <a:t>（レジームシフト，水温変化・黒潮暖流の経路など）</a:t>
            </a:r>
            <a:endParaRPr lang="ja-JP" altLang="ja-JP" sz="3200" dirty="0"/>
          </a:p>
          <a:p>
            <a:r>
              <a:rPr lang="ja-JP" altLang="en-US" sz="3200" dirty="0"/>
              <a:t>人間による影響（漁獲）</a:t>
            </a:r>
            <a:endParaRPr lang="en-US" altLang="ja-JP" sz="3200" dirty="0"/>
          </a:p>
          <a:p>
            <a:endParaRPr lang="en-US" altLang="ja-JP" sz="3200" dirty="0"/>
          </a:p>
          <a:p>
            <a:pPr lvl="0">
              <a:buFont typeface="Wingdings" panose="05000000000000000000" pitchFamily="2" charset="2"/>
              <a:buChar char="à"/>
            </a:pPr>
            <a:r>
              <a:rPr lang="en-US" altLang="ja-JP" sz="3200" dirty="0"/>
              <a:t> </a:t>
            </a:r>
            <a:r>
              <a:rPr lang="ja-JP" altLang="en-US" sz="3200" dirty="0"/>
              <a:t>水産資源について，</a:t>
            </a:r>
            <a:endParaRPr lang="en-US" altLang="ja-JP" sz="3200" dirty="0"/>
          </a:p>
          <a:p>
            <a:pPr marL="514350" lvl="0" indent="-514350">
              <a:buFont typeface="+mj-ea"/>
              <a:buAutoNum type="circleNumDbPlain"/>
            </a:pPr>
            <a:r>
              <a:rPr lang="ja-JP" altLang="en-US" sz="3200" dirty="0"/>
              <a:t>個体群の変動パターンを記述し　</a:t>
            </a:r>
            <a:endParaRPr lang="en-US" altLang="ja-JP" sz="3200" dirty="0"/>
          </a:p>
          <a:p>
            <a:pPr marL="514350" lvl="0" indent="-514350">
              <a:buFont typeface="+mj-ea"/>
              <a:buAutoNum type="circleNumDbPlain"/>
            </a:pPr>
            <a:r>
              <a:rPr lang="ja-JP" altLang="en-US" sz="3200" dirty="0"/>
              <a:t>変動要因を明らかにし</a:t>
            </a:r>
            <a:endParaRPr lang="en-US" altLang="ja-JP" sz="3200" dirty="0"/>
          </a:p>
          <a:p>
            <a:pPr marL="514350" lvl="0" indent="-514350">
              <a:buFont typeface="+mj-ea"/>
              <a:buAutoNum type="circleNumDbPlain"/>
            </a:pPr>
            <a:r>
              <a:rPr lang="ja-JP" altLang="en-US" sz="3200" dirty="0"/>
              <a:t>より良い利用を考える</a:t>
            </a:r>
            <a:endParaRPr lang="en-US" altLang="ja-JP" sz="3200" dirty="0"/>
          </a:p>
          <a:p>
            <a:pPr marL="0" lvl="0" indent="0">
              <a:buNone/>
            </a:pPr>
            <a:r>
              <a:rPr lang="ja-JP" altLang="en-US" sz="3200" dirty="0"/>
              <a:t>　　　　　　　　　</a:t>
            </a:r>
            <a:endParaRPr lang="ja-JP" altLang="ja-JP" sz="3200" dirty="0"/>
          </a:p>
        </p:txBody>
      </p:sp>
      <p:sp>
        <p:nvSpPr>
          <p:cNvPr id="4" name="スライド番号プレースホルダー 3"/>
          <p:cNvSpPr>
            <a:spLocks noGrp="1"/>
          </p:cNvSpPr>
          <p:nvPr>
            <p:ph type="sldNum" sz="quarter" idx="12"/>
          </p:nvPr>
        </p:nvSpPr>
        <p:spPr/>
        <p:txBody>
          <a:bodyPr/>
          <a:lstStyle/>
          <a:p>
            <a:fld id="{A8B3E0E8-701C-4944-86F7-A0CAAE5013F3}" type="slidenum">
              <a:rPr kumimoji="1" lang="ja-JP" altLang="en-US" smtClean="0"/>
              <a:t>9</a:t>
            </a:fld>
            <a:endParaRPr kumimoji="1" lang="ja-JP" altLang="en-US"/>
          </a:p>
        </p:txBody>
      </p:sp>
      <p:sp>
        <p:nvSpPr>
          <p:cNvPr id="5" name="右中かっこ 4"/>
          <p:cNvSpPr/>
          <p:nvPr/>
        </p:nvSpPr>
        <p:spPr>
          <a:xfrm>
            <a:off x="7262368" y="4341811"/>
            <a:ext cx="457200" cy="1493520"/>
          </a:xfrm>
          <a:prstGeom prst="rightBrace">
            <a:avLst>
              <a:gd name="adj1" fmla="val 58999"/>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 name="テキスト ボックス 5"/>
          <p:cNvSpPr txBox="1"/>
          <p:nvPr/>
        </p:nvSpPr>
        <p:spPr>
          <a:xfrm>
            <a:off x="7863840" y="4796183"/>
            <a:ext cx="2615184" cy="646986"/>
          </a:xfrm>
          <a:prstGeom prst="round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3200" dirty="0"/>
              <a:t>水産資源学</a:t>
            </a:r>
          </a:p>
        </p:txBody>
      </p:sp>
    </p:spTree>
    <p:extLst>
      <p:ext uri="{BB962C8B-B14F-4D97-AF65-F5344CB8AC3E}">
        <p14:creationId xmlns:p14="http://schemas.microsoft.com/office/powerpoint/2010/main" val="5415865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TotalTime>
  <Words>3048</Words>
  <Application>Microsoft Office PowerPoint</Application>
  <PresentationFormat>ワイド画面</PresentationFormat>
  <Paragraphs>519</Paragraphs>
  <Slides>50</Slides>
  <Notes>15</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50</vt:i4>
      </vt:variant>
    </vt:vector>
  </HeadingPairs>
  <TitlesOfParts>
    <vt:vector size="56" baseType="lpstr">
      <vt:lpstr>游ゴシック</vt:lpstr>
      <vt:lpstr>游ゴシック Light</vt:lpstr>
      <vt:lpstr>Arial</vt:lpstr>
      <vt:lpstr>Cambria Math</vt:lpstr>
      <vt:lpstr>Wingdings</vt:lpstr>
      <vt:lpstr>Office テーマ</vt:lpstr>
      <vt:lpstr>資源管理研修会</vt:lpstr>
      <vt:lpstr>研修会の流れ</vt:lpstr>
      <vt:lpstr>②MSYの概念と資源管理の目的</vt:lpstr>
      <vt:lpstr>②MSYの概念と資源管理の目的</vt:lpstr>
      <vt:lpstr>個体群動態とは?</vt:lpstr>
      <vt:lpstr>PowerPoint プレゼンテーション</vt:lpstr>
      <vt:lpstr>PowerPoint プレゼンテーション</vt:lpstr>
      <vt:lpstr>PowerPoint プレゼンテーション</vt:lpstr>
      <vt:lpstr>個体群はなぜ変動するのか?</vt:lpstr>
      <vt:lpstr>個体群動態モデルの単純な例</vt:lpstr>
      <vt:lpstr>どのような特徴があるか？How?</vt:lpstr>
      <vt:lpstr>なぜそのように変化するのか？Why?</vt:lpstr>
      <vt:lpstr>なぜそのように変化するのか？Why?</vt:lpstr>
      <vt:lpstr>増加率と密度の関係  (Logistic/production model)</vt:lpstr>
      <vt:lpstr>R: プロダクションモデルのプロット</vt:lpstr>
      <vt:lpstr>R: 初期値を変えてみる</vt:lpstr>
      <vt:lpstr>R: 重ね書き</vt:lpstr>
      <vt:lpstr>R: 他のパラメータも変える</vt:lpstr>
      <vt:lpstr>②MSYの概念と資源管理の目的</vt:lpstr>
      <vt:lpstr>プロダクションモデルに「漁獲」を加える</vt:lpstr>
      <vt:lpstr>最大持続生産量とは?</vt:lpstr>
      <vt:lpstr>PowerPoint プレゼンテーション</vt:lpstr>
      <vt:lpstr>MSYとは?</vt:lpstr>
      <vt:lpstr>国連海洋法条約の中のMSY (article 61) (1994)</vt:lpstr>
      <vt:lpstr>日本と国連海洋法条約（1996年批准）</vt:lpstr>
      <vt:lpstr>古典的MSY</vt:lpstr>
      <vt:lpstr>古典的なMSYをもとに漁獲した場合，何がおこるか？Rでシミュレーションしてみる</vt:lpstr>
      <vt:lpstr>加入変動なし＆一定量 (5トン) の漁獲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漁獲量を1から10まで段階的に増やした場合</vt:lpstr>
      <vt:lpstr>では，毎年の漁獲&lt;MSYとすれば安全か？</vt:lpstr>
      <vt:lpstr>PowerPoint プレゼンテーション</vt:lpstr>
      <vt:lpstr>50年後の絶滅確率と漁獲量</vt:lpstr>
      <vt:lpstr>では，毎年の漁獲&lt;MSYとすれば安全か？</vt:lpstr>
      <vt:lpstr>では，どうすればいい？</vt:lpstr>
      <vt:lpstr>加入変動なし＆一定率 (0.15=FMSY) の漁獲 </vt:lpstr>
      <vt:lpstr>PowerPoint プレゼンテーション</vt:lpstr>
      <vt:lpstr>PowerPoint プレゼンテーション</vt:lpstr>
      <vt:lpstr>50年後の絶滅確率</vt:lpstr>
      <vt:lpstr>50年後の漁獲量（CV=0.2のとき）</vt:lpstr>
      <vt:lpstr>Pretty Good Yield</vt:lpstr>
      <vt:lpstr>今のMSY</vt:lpstr>
      <vt:lpstr>ICESもMSYを採用</vt:lpstr>
      <vt:lpstr>認証制度とMSY</vt:lpstr>
      <vt:lpstr>さらに進んだ考え方 (Maximum Economic Yields, MEY)</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市野川　桃子</dc:creator>
  <cp:lastModifiedBy>市野川　桃子</cp:lastModifiedBy>
  <cp:revision>210</cp:revision>
  <cp:lastPrinted>2017-06-05T15:04:41Z</cp:lastPrinted>
  <dcterms:created xsi:type="dcterms:W3CDTF">2017-05-29T01:16:33Z</dcterms:created>
  <dcterms:modified xsi:type="dcterms:W3CDTF">2017-06-05T15:05:15Z</dcterms:modified>
</cp:coreProperties>
</file>